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viewProps" Target="view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92440" y="594360"/>
            <a:ext cx="2011680" cy="5303520"/>
          </a:xfrm>
          <a:prstGeom prst="rect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8933688" y="978408"/>
            <a:ext cx="2011680" cy="4800600"/>
          </a:xfrm>
          <a:prstGeom prst="rect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9774936" y="1362456"/>
            <a:ext cx="2011680" cy="4297679"/>
          </a:xfrm>
          <a:prstGeom prst="rect">
            <a:avLst/>
          </a:prstGeom>
          <a:solidFill>
            <a:srgbClr val="E0AA41"/>
          </a:solidFill>
          <a:ln>
            <a:solidFill>
              <a:srgbClr val="E0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366760" y="960120"/>
            <a:ext cx="2103120" cy="4754880"/>
          </a:xfrm>
          <a:prstGeom prst="rect">
            <a:avLst/>
          </a:prstGeom>
          <a:solidFill>
            <a:srgbClr val="162B46"/>
          </a:solidFill>
          <a:ln>
            <a:solidFill>
              <a:srgbClr val="162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58368"/>
            <a:ext cx="6309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E0AA41"/>
                </a:solidFill>
                <a:latin typeface="Aptos Display"/>
              </a:rPr>
              <a:t>EXECUTIVE ADVISORY • CEO DISCUSSION DECK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658368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3000" b="1">
                <a:solidFill>
                  <a:srgbClr val="FFFFFF"/>
                </a:solidFill>
                <a:latin typeface="Aptos Display"/>
              </a:rPr>
              <a:t>Unlock enterprise value.
Turn insight into measurable results.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3429000"/>
            <a:ext cx="621792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>
                <a:solidFill>
                  <a:srgbClr val="FFFFFF"/>
                </a:solidFill>
                <a:latin typeface="Aptos Display"/>
              </a:rPr>
              <a:t>An independent advisory partner to help CEOs improve growth, margins, cash flow, execution and resilience.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77240" y="4681728"/>
            <a:ext cx="5394960" cy="0"/>
          </a:xfrm>
          <a:prstGeom prst="line">
            <a:avLst/>
          </a:prstGeom>
          <a:ln w="30480">
            <a:solidFill>
              <a:srgbClr val="00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77240" y="4892040"/>
            <a:ext cx="62179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>
                <a:solidFill>
                  <a:srgbClr val="FFFFFF"/>
                </a:solidFill>
                <a:latin typeface="Aptos Display"/>
              </a:rPr>
              <a:t>Sharper decisions • Quantified value • Accountable execution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5989320"/>
            <a:ext cx="54864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B4C0CD"/>
                </a:solidFill>
                <a:latin typeface="Aptos Display"/>
              </a:rPr>
              <a:t>PREPARED FOR CEO / BOARD-LEVEL CONVERSATIONS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B4C0CD"/>
                </a:solidFill>
                <a:latin typeface="Aptos Display"/>
              </a:rPr>
              <a:t>CONFIDENTIAL • EXECUTIVE DISCUSSION DRAFT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B4C0CD"/>
                </a:solidFill>
                <a:latin typeface="Aptos Display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THE BUSINESS 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The CEO agenda: create value, protect value, release capacity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02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00200"/>
            <a:ext cx="2606040" cy="324612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7" y="1828800"/>
            <a:ext cx="502920" cy="502920"/>
          </a:xfrm>
          <a:prstGeom prst="ellipse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487168"/>
            <a:ext cx="21945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2668AA"/>
                </a:solidFill>
                <a:latin typeface="Aptos"/>
              </a:rPr>
              <a:t>GROW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834640"/>
            <a:ext cx="219456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Find profitable growth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3547872"/>
            <a:ext cx="2176272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Where to play, how to win, which customers and channels create durable returns.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20439" y="1600200"/>
            <a:ext cx="2606040" cy="324612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2" name="Oval 11"/>
          <p:cNvSpPr/>
          <p:nvPr/>
        </p:nvSpPr>
        <p:spPr>
          <a:xfrm>
            <a:off x="3721607" y="1828800"/>
            <a:ext cx="502920" cy="502920"/>
          </a:xfrm>
          <a:prstGeom prst="ellipse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21607" y="2487168"/>
            <a:ext cx="21945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IMPROVE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21607" y="2834640"/>
            <a:ext cx="219456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Raise operating performance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21607" y="3547872"/>
            <a:ext cx="2176272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Remove friction across service, productivity, quality, network and working capital.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1600200"/>
            <a:ext cx="2606040" cy="324612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7" name="Oval 16"/>
          <p:cNvSpPr/>
          <p:nvPr/>
        </p:nvSpPr>
        <p:spPr>
          <a:xfrm>
            <a:off x="6601968" y="1828800"/>
            <a:ext cx="502920" cy="502920"/>
          </a:xfrm>
          <a:prstGeom prst="ellipse">
            <a:avLst/>
          </a:prstGeom>
          <a:solidFill>
            <a:srgbClr val="E0AA41"/>
          </a:solidFill>
          <a:ln>
            <a:solidFill>
              <a:srgbClr val="E0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01968" y="2487168"/>
            <a:ext cx="21945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E0AA41"/>
                </a:solidFill>
                <a:latin typeface="Aptos"/>
              </a:rPr>
              <a:t>PROTECT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01968" y="2834640"/>
            <a:ext cx="219456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Reduce downside exposure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01968" y="3547872"/>
            <a:ext cx="2176272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Surface strategic, financial, operational, cyber, regulatory and supplier risks.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281159" y="1600200"/>
            <a:ext cx="2606040" cy="324612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2" name="Oval 21"/>
          <p:cNvSpPr/>
          <p:nvPr/>
        </p:nvSpPr>
        <p:spPr>
          <a:xfrm>
            <a:off x="9482328" y="1828800"/>
            <a:ext cx="502920" cy="502920"/>
          </a:xfrm>
          <a:prstGeom prst="ellipse">
            <a:avLst/>
          </a:prstGeom>
          <a:solidFill>
            <a:srgbClr val="36825F"/>
          </a:solidFill>
          <a:ln>
            <a:solidFill>
              <a:srgbClr val="3682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82328" y="2487168"/>
            <a:ext cx="21945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36825F"/>
                </a:solidFill>
                <a:latin typeface="Aptos"/>
              </a:rPr>
              <a:t>TRANSFORM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82328" y="2834640"/>
            <a:ext cx="219456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Make change stick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82328" y="3547872"/>
            <a:ext cx="2176272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Translate ambition into owners, milestones, capability and measurable benefits.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" y="5349240"/>
            <a:ext cx="1078992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>
                <a:solidFill>
                  <a:srgbClr val="0D1C31"/>
                </a:solidFill>
                <a:latin typeface="Aptos"/>
              </a:rPr>
              <a:t>The goal is not more analysis. It is a clear decision, a practical plan and measurable business impact.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ENGAGEMENT LOGIC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>
                <a:solidFill>
                  <a:srgbClr val="0D1C31"/>
                </a:solidFill>
                <a:latin typeface="Aptos"/>
              </a:rPr>
              <a:t>From an urgent business question to a measurable result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03</a:t>
            </a:r>
          </a:p>
        </p:txBody>
      </p:sp>
      <p:sp>
        <p:nvSpPr>
          <p:cNvPr id="6" name="Oval 5"/>
          <p:cNvSpPr/>
          <p:nvPr/>
        </p:nvSpPr>
        <p:spPr>
          <a:xfrm>
            <a:off x="1216152" y="1691640"/>
            <a:ext cx="658368" cy="658368"/>
          </a:xfrm>
          <a:prstGeom prst="ellipse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901952" y="2020824"/>
            <a:ext cx="960120" cy="0"/>
          </a:xfrm>
          <a:prstGeom prst="line">
            <a:avLst/>
          </a:prstGeom>
          <a:ln w="2540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94360" y="2578608"/>
            <a:ext cx="1920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Frame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108960"/>
            <a:ext cx="1828800" cy="1143000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Define the decision, value at stake and success measures.</a:t>
            </a:r>
          </a:p>
        </p:txBody>
      </p:sp>
      <p:sp>
        <p:nvSpPr>
          <p:cNvPr id="10" name="Oval 9"/>
          <p:cNvSpPr/>
          <p:nvPr/>
        </p:nvSpPr>
        <p:spPr>
          <a:xfrm>
            <a:off x="3547872" y="1691640"/>
            <a:ext cx="658368" cy="658368"/>
          </a:xfrm>
          <a:prstGeom prst="ellipse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233672" y="2020824"/>
            <a:ext cx="960120" cy="0"/>
          </a:xfrm>
          <a:prstGeom prst="line">
            <a:avLst/>
          </a:prstGeom>
          <a:ln w="2540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26079" y="2578608"/>
            <a:ext cx="1920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Diagnose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71799" y="3108960"/>
            <a:ext cx="1828800" cy="1143000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Build a fact base; separate symptoms from root causes.</a:t>
            </a:r>
          </a:p>
        </p:txBody>
      </p:sp>
      <p:sp>
        <p:nvSpPr>
          <p:cNvPr id="14" name="Oval 13"/>
          <p:cNvSpPr/>
          <p:nvPr/>
        </p:nvSpPr>
        <p:spPr>
          <a:xfrm>
            <a:off x="5879592" y="1691640"/>
            <a:ext cx="658368" cy="658368"/>
          </a:xfrm>
          <a:prstGeom prst="ellipse">
            <a:avLst/>
          </a:prstGeom>
          <a:solidFill>
            <a:srgbClr val="E0AA41"/>
          </a:solidFill>
          <a:ln>
            <a:solidFill>
              <a:srgbClr val="E0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565392" y="2020824"/>
            <a:ext cx="960120" cy="0"/>
          </a:xfrm>
          <a:prstGeom prst="line">
            <a:avLst/>
          </a:prstGeom>
          <a:ln w="2540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257800" y="2578608"/>
            <a:ext cx="1920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Prioritise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3520" y="3108960"/>
            <a:ext cx="1828800" cy="1143000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Size opportunities, constraints, risks and trade-offs.</a:t>
            </a:r>
          </a:p>
        </p:txBody>
      </p:sp>
      <p:sp>
        <p:nvSpPr>
          <p:cNvPr id="18" name="Oval 17"/>
          <p:cNvSpPr/>
          <p:nvPr/>
        </p:nvSpPr>
        <p:spPr>
          <a:xfrm>
            <a:off x="8211311" y="1691640"/>
            <a:ext cx="658368" cy="658368"/>
          </a:xfrm>
          <a:prstGeom prst="ellipse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897111" y="2020824"/>
            <a:ext cx="960121" cy="0"/>
          </a:xfrm>
          <a:prstGeom prst="line">
            <a:avLst/>
          </a:prstGeom>
          <a:ln w="2540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589519" y="2578608"/>
            <a:ext cx="1920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Design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35240" y="3108960"/>
            <a:ext cx="1828800" cy="1143000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Develop options, business cases and an executable roadmap.</a:t>
            </a:r>
          </a:p>
        </p:txBody>
      </p:sp>
      <p:sp>
        <p:nvSpPr>
          <p:cNvPr id="22" name="Oval 21"/>
          <p:cNvSpPr/>
          <p:nvPr/>
        </p:nvSpPr>
        <p:spPr>
          <a:xfrm>
            <a:off x="10543032" y="1691640"/>
            <a:ext cx="658368" cy="658368"/>
          </a:xfrm>
          <a:prstGeom prst="ellipse">
            <a:avLst/>
          </a:prstGeom>
          <a:solidFill>
            <a:srgbClr val="36825F"/>
          </a:solidFill>
          <a:ln>
            <a:solidFill>
              <a:srgbClr val="3682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21240" y="2578608"/>
            <a:ext cx="1920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Deliver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66960" y="3108960"/>
            <a:ext cx="1828800" cy="1143000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Assign owners, cadence, controls and benefit tracking.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60120" y="4892040"/>
            <a:ext cx="10241280" cy="777240"/>
          </a:xfrm>
          <a:prstGeom prst="roundRect">
            <a:avLst>
              <a:gd name="adj" fmla="val 12000"/>
            </a:avLst>
          </a:prstGeom>
          <a:solidFill>
            <a:srgbClr val="E2EDF8"/>
          </a:solidFill>
          <a:ln>
            <a:solidFill>
              <a:srgbClr val="E2E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234440" y="5093208"/>
            <a:ext cx="9692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2668AA"/>
                </a:solidFill>
                <a:latin typeface="Aptos"/>
              </a:rPr>
              <a:t>Every phase has an explicit output, decision gate and accountable owner.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FRAMEWORK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>
                <a:solidFill>
                  <a:srgbClr val="0D1C31"/>
                </a:solidFill>
                <a:latin typeface="Aptos"/>
              </a:rPr>
              <a:t>A cross-functional toolkit for the decisions CEOs face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04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508760"/>
            <a:ext cx="3520440" cy="160020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508760"/>
            <a:ext cx="64008" cy="1600200"/>
          </a:xfrm>
          <a:prstGeom prst="rect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1645919"/>
            <a:ext cx="320040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STRATEGY &amp; PORTFOLIO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2075688"/>
            <a:ext cx="3200400" cy="932688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Where to play? How to win?
Framework set 1–5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1508760"/>
            <a:ext cx="3520440" cy="160020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80560" y="1508760"/>
            <a:ext cx="64008" cy="1600200"/>
          </a:xfrm>
          <a:prstGeom prst="rect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63440" y="1645919"/>
            <a:ext cx="320040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CUSTOMER &amp; GROWTH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2075688"/>
            <a:ext cx="3200400" cy="932688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Which customers and offers create profitable growth?
Framework set 6–10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21040" y="1508760"/>
            <a:ext cx="3520440" cy="160020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321040" y="1508760"/>
            <a:ext cx="64008" cy="1600200"/>
          </a:xfrm>
          <a:prstGeom prst="rect">
            <a:avLst/>
          </a:prstGeom>
          <a:solidFill>
            <a:srgbClr val="E0AA41"/>
          </a:solidFill>
          <a:ln>
            <a:solidFill>
              <a:srgbClr val="E0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503919" y="1645919"/>
            <a:ext cx="320040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FINANCE, COST &amp; CASH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03919" y="2075688"/>
            <a:ext cx="3200400" cy="932688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Where is value leaking or trapped?
Framework set 11–15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3566160"/>
            <a:ext cx="3520440" cy="160020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40080" y="3566160"/>
            <a:ext cx="64008" cy="1600200"/>
          </a:xfrm>
          <a:prstGeom prst="rect">
            <a:avLst/>
          </a:prstGeom>
          <a:solidFill>
            <a:srgbClr val="36825F"/>
          </a:solidFill>
          <a:ln>
            <a:solidFill>
              <a:srgbClr val="3682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2959" y="3703320"/>
            <a:ext cx="320040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OPERATIONS &amp; SUPPLY CHAIN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59" y="4133087"/>
            <a:ext cx="3200400" cy="932688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What constrains flow, service and productivity?
Framework set 16–20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80560" y="3566160"/>
            <a:ext cx="3520440" cy="160020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480560" y="3566160"/>
            <a:ext cx="64008" cy="1600200"/>
          </a:xfrm>
          <a:prstGeom prst="rect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663440" y="3703320"/>
            <a:ext cx="320040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ORGANISATION &amp; CHANGE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63440" y="4133087"/>
            <a:ext cx="3200400" cy="932688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How do we align people and execute?
Framework set 21–25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321040" y="3566160"/>
            <a:ext cx="3520440" cy="160020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321040" y="3566160"/>
            <a:ext cx="64008" cy="1600200"/>
          </a:xfrm>
          <a:prstGeom prst="rect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503919" y="3703320"/>
            <a:ext cx="320040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RISK, DIGITAL &amp; INNOVATION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03919" y="4133087"/>
            <a:ext cx="3200400" cy="932688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How do we adapt and protect enterprise value?
Framework set 26–30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FRAMEWORKS 01–05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Strategy &amp; portfolio: choose where to compete—and how to win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05</a:t>
            </a:r>
          </a:p>
        </p:txBody>
      </p:sp>
      <p:sp>
        <p:nvSpPr>
          <p:cNvPr id="6" name="Oval 5"/>
          <p:cNvSpPr/>
          <p:nvPr/>
        </p:nvSpPr>
        <p:spPr>
          <a:xfrm>
            <a:off x="713232" y="1463040"/>
            <a:ext cx="384048" cy="384048"/>
          </a:xfrm>
          <a:prstGeom prst="ellipse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61872" y="1417320"/>
            <a:ext cx="2423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01  Five Forces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03320" y="1417320"/>
            <a:ext cx="763524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Industry structure, bargaining power, substitutes, rivalry and entry barriers.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234440" y="2103120"/>
            <a:ext cx="10012680" cy="0"/>
          </a:xfrm>
          <a:prstGeom prst="line">
            <a:avLst/>
          </a:prstGeom>
          <a:ln w="889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713232" y="2377439"/>
            <a:ext cx="384048" cy="384048"/>
          </a:xfrm>
          <a:prstGeom prst="ellipse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61872" y="2331720"/>
            <a:ext cx="2423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02  PESTLE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3320" y="2331720"/>
            <a:ext cx="763524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Political, economic, social, technological, legal and environmental shifts.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34440" y="3017520"/>
            <a:ext cx="10012680" cy="0"/>
          </a:xfrm>
          <a:prstGeom prst="line">
            <a:avLst/>
          </a:prstGeom>
          <a:ln w="889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713232" y="3291839"/>
            <a:ext cx="384048" cy="384048"/>
          </a:xfrm>
          <a:prstGeom prst="ellipse">
            <a:avLst/>
          </a:prstGeom>
          <a:solidFill>
            <a:srgbClr val="E0AA41"/>
          </a:solidFill>
          <a:ln>
            <a:solidFill>
              <a:srgbClr val="E0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61872" y="3246120"/>
            <a:ext cx="2423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03  SWOT → TOWS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3320" y="3246120"/>
            <a:ext cx="763524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Convert strengths, weaknesses, opportunities and threats into strategic choices.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34440" y="3931920"/>
            <a:ext cx="10012680" cy="0"/>
          </a:xfrm>
          <a:prstGeom prst="line">
            <a:avLst/>
          </a:prstGeom>
          <a:ln w="889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13232" y="4206240"/>
            <a:ext cx="384048" cy="384048"/>
          </a:xfrm>
          <a:prstGeom prst="ellipse">
            <a:avLst/>
          </a:prstGeom>
          <a:solidFill>
            <a:srgbClr val="36825F"/>
          </a:solidFill>
          <a:ln>
            <a:solidFill>
              <a:srgbClr val="3682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61872" y="4160520"/>
            <a:ext cx="2423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04  Value Chain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03320" y="4160520"/>
            <a:ext cx="763524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Locate differentiation and cost advantage across activities and interfaces.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234440" y="4846320"/>
            <a:ext cx="10012680" cy="0"/>
          </a:xfrm>
          <a:prstGeom prst="line">
            <a:avLst/>
          </a:prstGeom>
          <a:ln w="889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713232" y="5120640"/>
            <a:ext cx="384048" cy="384048"/>
          </a:xfrm>
          <a:prstGeom prst="ellipse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61872" y="5074920"/>
            <a:ext cx="2423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05  BCG / Portfolio Matrix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03320" y="5074920"/>
            <a:ext cx="763524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Allocate capital across businesses using market attractiveness and position.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14400" y="6080760"/>
            <a:ext cx="10241280" cy="256032"/>
          </a:xfrm>
          <a:prstGeom prst="roundRect">
            <a:avLst>
              <a:gd name="adj" fmla="val 12000"/>
            </a:avLst>
          </a:prstGeom>
          <a:solidFill>
            <a:srgbClr val="E2EDF8"/>
          </a:solidFill>
          <a:ln>
            <a:solidFill>
              <a:srgbClr val="E2E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05840" y="6089904"/>
            <a:ext cx="100584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2668AA"/>
                </a:solidFill>
                <a:latin typeface="Aptos"/>
              </a:rPr>
              <a:t>CEO output: strategic choices, portfolio logic, investment priorities and explicit trade-offs.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FRAMEWORKS 06–10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Customer &amp; growth: turn demand insight into profitable expansion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06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5257800" cy="109728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64008" cy="1097280"/>
          </a:xfrm>
          <a:prstGeom prst="rect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554480"/>
            <a:ext cx="493776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06  STP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1984248"/>
            <a:ext cx="4937760" cy="429768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Segment the market; choose target customers; position the offer.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417320"/>
            <a:ext cx="5257800" cy="109728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309360" y="1417320"/>
            <a:ext cx="64008" cy="1097280"/>
          </a:xfrm>
          <a:prstGeom prst="rect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1554480"/>
            <a:ext cx="493776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07  Jobs to Be Done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1984248"/>
            <a:ext cx="4937760" cy="429768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Understand the progress customers are trying to make.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2807208"/>
            <a:ext cx="5257800" cy="109728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5800" y="2807208"/>
            <a:ext cx="64008" cy="1097280"/>
          </a:xfrm>
          <a:prstGeom prst="rect">
            <a:avLst/>
          </a:prstGeom>
          <a:solidFill>
            <a:srgbClr val="E0AA41"/>
          </a:solidFill>
          <a:ln>
            <a:solidFill>
              <a:srgbClr val="E0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" y="2944368"/>
            <a:ext cx="493776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08  Customer journey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3374136"/>
            <a:ext cx="4937760" cy="429768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Map friction, moments of truth and service recovery.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2807208"/>
            <a:ext cx="5257800" cy="109728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309360" y="2807208"/>
            <a:ext cx="64008" cy="1097280"/>
          </a:xfrm>
          <a:prstGeom prst="rect">
            <a:avLst/>
          </a:prstGeom>
          <a:solidFill>
            <a:srgbClr val="36825F"/>
          </a:solidFill>
          <a:ln>
            <a:solidFill>
              <a:srgbClr val="3682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92240" y="2944368"/>
            <a:ext cx="493776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09  Ansoff Matrix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3374136"/>
            <a:ext cx="4937760" cy="429768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Assess market penetration, market development, product development and diversification.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197096"/>
            <a:ext cx="5257800" cy="109728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85800" y="4197096"/>
            <a:ext cx="64008" cy="1097280"/>
          </a:xfrm>
          <a:prstGeom prst="rect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68680" y="4334256"/>
            <a:ext cx="493776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10  Pricing waterfall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4764024"/>
            <a:ext cx="4937760" cy="429768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Trace list price to realised net price after discounts, rebates and leakage.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0" y="4224528"/>
            <a:ext cx="4983480" cy="1024128"/>
          </a:xfrm>
          <a:prstGeom prst="roundRect">
            <a:avLst>
              <a:gd name="adj" fmla="val 12000"/>
            </a:avLst>
          </a:prstGeom>
          <a:solidFill>
            <a:srgbClr val="DFF3F1"/>
          </a:solidFill>
          <a:ln>
            <a:solidFill>
              <a:srgbClr val="DFF3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629400" y="4425696"/>
            <a:ext cx="452628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Measure: growth quality, retention, contribution margin, price realisation and cost to serve.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FRAMEWORKS 11–15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Finance, cost &amp; cash: expose value leakage and improve returns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389888"/>
            <a:ext cx="3291840" cy="594360"/>
          </a:xfrm>
          <a:prstGeom prst="roundRect">
            <a:avLst>
              <a:gd name="adj" fmla="val 12000"/>
            </a:avLst>
          </a:prstGeom>
          <a:solidFill>
            <a:srgbClr val="FAF2DD"/>
          </a:solidFill>
          <a:ln>
            <a:solidFill>
              <a:srgbClr val="FAF2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96112" y="1536192"/>
            <a:ext cx="292608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11  DuPont analysis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51960" y="1472184"/>
            <a:ext cx="704088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Decompose ROE into margin, asset turnover and leverage.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2304288"/>
            <a:ext cx="3291840" cy="594360"/>
          </a:xfrm>
          <a:prstGeom prst="roundRect">
            <a:avLst>
              <a:gd name="adj" fmla="val 12000"/>
            </a:avLst>
          </a:prstGeom>
          <a:solidFill>
            <a:srgbClr val="FAF2DD"/>
          </a:solidFill>
          <a:ln>
            <a:solidFill>
              <a:srgbClr val="FAF2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2450592"/>
            <a:ext cx="292608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12  Unit economics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51960" y="2386584"/>
            <a:ext cx="704088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Contribution by product, customer, route, site or transaction.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3232" y="3218688"/>
            <a:ext cx="3291840" cy="594360"/>
          </a:xfrm>
          <a:prstGeom prst="roundRect">
            <a:avLst>
              <a:gd name="adj" fmla="val 12000"/>
            </a:avLst>
          </a:prstGeom>
          <a:solidFill>
            <a:srgbClr val="FAF2DD"/>
          </a:solidFill>
          <a:ln>
            <a:solidFill>
              <a:srgbClr val="FAF2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3364992"/>
            <a:ext cx="292608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13  Activity-based costing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51960" y="3300984"/>
            <a:ext cx="704088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Trace resource consumption to activities and cost objects.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3232" y="4133087"/>
            <a:ext cx="3291840" cy="594360"/>
          </a:xfrm>
          <a:prstGeom prst="roundRect">
            <a:avLst>
              <a:gd name="adj" fmla="val 12000"/>
            </a:avLst>
          </a:prstGeom>
          <a:solidFill>
            <a:srgbClr val="FAF2DD"/>
          </a:solidFill>
          <a:ln>
            <a:solidFill>
              <a:srgbClr val="FAF2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96112" y="4279392"/>
            <a:ext cx="292608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14  Working capital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51960" y="4215383"/>
            <a:ext cx="704088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Diagnose DSO, DIO, DPO, cash conversion cycle and exceptions.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3232" y="5047488"/>
            <a:ext cx="3291840" cy="594360"/>
          </a:xfrm>
          <a:prstGeom prst="roundRect">
            <a:avLst>
              <a:gd name="adj" fmla="val 12000"/>
            </a:avLst>
          </a:prstGeom>
          <a:solidFill>
            <a:srgbClr val="FAF2DD"/>
          </a:solidFill>
          <a:ln>
            <a:solidFill>
              <a:srgbClr val="FAF2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96112" y="5193792"/>
            <a:ext cx="292608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15  Zero-based / driver-based budgeting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1960" y="5129783"/>
            <a:ext cx="704088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Rebuild spend from business drivers, service needs and outcomes.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6080760"/>
            <a:ext cx="10515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E0AA41"/>
                </a:solidFill>
                <a:latin typeface="Aptos"/>
              </a:rPr>
              <a:t>Outputs: cash release, cost-to-serve visibility, return on capital, forecast quality and transparent value bridges.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FRAMEWORKS 16–20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Operations &amp; supply chain: improve flow, service and capacity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08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71600"/>
            <a:ext cx="5257800" cy="10789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371600"/>
            <a:ext cx="64008" cy="1078992"/>
          </a:xfrm>
          <a:prstGeom prst="rect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1508760"/>
            <a:ext cx="493776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16  Theory of Constraints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1938528"/>
            <a:ext cx="4937760" cy="411479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Identify the system constraint; exploit, subordinate, elevate, repeat.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371600"/>
            <a:ext cx="5257800" cy="10789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63640" y="1371600"/>
            <a:ext cx="64008" cy="1078992"/>
          </a:xfrm>
          <a:prstGeom prst="rect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46520" y="1508760"/>
            <a:ext cx="493776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17  Lean / waste analysis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38528"/>
            <a:ext cx="4937760" cy="411479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Remove non-value-adding work, waiting, rework, movement and excess inventory.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2743200"/>
            <a:ext cx="5257800" cy="10789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0080" y="2743200"/>
            <a:ext cx="64008" cy="1078992"/>
          </a:xfrm>
          <a:prstGeom prst="rect">
            <a:avLst/>
          </a:prstGeom>
          <a:solidFill>
            <a:srgbClr val="E0AA41"/>
          </a:solidFill>
          <a:ln>
            <a:solidFill>
              <a:srgbClr val="E0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59" y="2880360"/>
            <a:ext cx="493776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18  Six Sigma / DMAIC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59" y="3310128"/>
            <a:ext cx="4937760" cy="411479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Define, Measure, Analyse, Improve and Control process variation.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2743200"/>
            <a:ext cx="5257800" cy="10789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263640" y="2743200"/>
            <a:ext cx="64008" cy="1078992"/>
          </a:xfrm>
          <a:prstGeom prst="rect">
            <a:avLst/>
          </a:prstGeom>
          <a:solidFill>
            <a:srgbClr val="36825F"/>
          </a:solidFill>
          <a:ln>
            <a:solidFill>
              <a:srgbClr val="3682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46520" y="2880360"/>
            <a:ext cx="493776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19  SCOR / end-to-end flow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46520" y="3310128"/>
            <a:ext cx="4937760" cy="411479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Diagnose plan, source, make, deliver, return and enable processes.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4114800"/>
            <a:ext cx="5257800" cy="10789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40080" y="4114800"/>
            <a:ext cx="64008" cy="1078992"/>
          </a:xfrm>
          <a:prstGeom prst="rect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22959" y="4251960"/>
            <a:ext cx="493776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20  Capacity &amp; queueing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4681728"/>
            <a:ext cx="4937760" cy="411479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Match demand, takt, bottleneck capacity, buffers and variability.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60120" y="5623560"/>
            <a:ext cx="1874519" cy="438912"/>
          </a:xfrm>
          <a:prstGeom prst="roundRect">
            <a:avLst>
              <a:gd name="adj" fmla="val 12000"/>
            </a:avLst>
          </a:prstGeom>
          <a:solidFill>
            <a:srgbClr val="E2EDF8"/>
          </a:solidFill>
          <a:ln>
            <a:solidFill>
              <a:srgbClr val="E2E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05840" y="5733288"/>
            <a:ext cx="17830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Demand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2862072" y="5843016"/>
            <a:ext cx="841248" cy="0"/>
          </a:xfrm>
          <a:prstGeom prst="line">
            <a:avLst/>
          </a:prstGeom>
          <a:ln w="25400">
            <a:solidFill>
              <a:srgbClr val="00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3840480" y="5623560"/>
            <a:ext cx="1874519" cy="438912"/>
          </a:xfrm>
          <a:prstGeom prst="roundRect">
            <a:avLst>
              <a:gd name="adj" fmla="val 12000"/>
            </a:avLst>
          </a:prstGeom>
          <a:solidFill>
            <a:srgbClr val="E2EDF8"/>
          </a:solidFill>
          <a:ln>
            <a:solidFill>
              <a:srgbClr val="E2E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3886200" y="5733288"/>
            <a:ext cx="17830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Process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742432" y="5843016"/>
            <a:ext cx="841248" cy="0"/>
          </a:xfrm>
          <a:prstGeom prst="line">
            <a:avLst/>
          </a:prstGeom>
          <a:ln w="25400">
            <a:solidFill>
              <a:srgbClr val="00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6720840" y="5623560"/>
            <a:ext cx="1874519" cy="438912"/>
          </a:xfrm>
          <a:prstGeom prst="roundRect">
            <a:avLst>
              <a:gd name="adj" fmla="val 12000"/>
            </a:avLst>
          </a:prstGeom>
          <a:solidFill>
            <a:srgbClr val="162B46"/>
          </a:solidFill>
          <a:ln>
            <a:solidFill>
              <a:srgbClr val="162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766559" y="5733288"/>
            <a:ext cx="17830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FFFFFF"/>
                </a:solidFill>
                <a:latin typeface="Aptos"/>
              </a:rPr>
              <a:t>Constraint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622792" y="5843016"/>
            <a:ext cx="841248" cy="0"/>
          </a:xfrm>
          <a:prstGeom prst="line">
            <a:avLst/>
          </a:prstGeom>
          <a:ln w="25400">
            <a:solidFill>
              <a:srgbClr val="00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9601200" y="5623560"/>
            <a:ext cx="1874519" cy="438912"/>
          </a:xfrm>
          <a:prstGeom prst="roundRect">
            <a:avLst>
              <a:gd name="adj" fmla="val 12000"/>
            </a:avLst>
          </a:prstGeom>
          <a:solidFill>
            <a:srgbClr val="E2EDF8"/>
          </a:solidFill>
          <a:ln>
            <a:solidFill>
              <a:srgbClr val="E2E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646920" y="5733288"/>
            <a:ext cx="17830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Customer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FRAMEWORKS 21–25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Organisation &amp; change: convert intent into sustained execution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09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1417320"/>
            <a:ext cx="347472" cy="347472"/>
          </a:xfrm>
          <a:prstGeom prst="ellipse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1371600"/>
            <a:ext cx="2743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21  McKinsey 7S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77639" y="1371600"/>
            <a:ext cx="7269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Test alignment across strategy, structure, systems, shared values, skills, style and staff.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234440" y="2029967"/>
            <a:ext cx="9966960" cy="0"/>
          </a:xfrm>
          <a:prstGeom prst="line">
            <a:avLst/>
          </a:prstGeom>
          <a:ln w="889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731520" y="2331720"/>
            <a:ext cx="347472" cy="347472"/>
          </a:xfrm>
          <a:prstGeom prst="ellipse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22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2286000"/>
            <a:ext cx="2743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22  RACI / decision rights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77639" y="2286000"/>
            <a:ext cx="7269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Clarify who is responsible, accountable, consulted and informed.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34440" y="2944368"/>
            <a:ext cx="9966960" cy="0"/>
          </a:xfrm>
          <a:prstGeom prst="line">
            <a:avLst/>
          </a:prstGeom>
          <a:ln w="889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731520" y="3246120"/>
            <a:ext cx="347472" cy="347472"/>
          </a:xfrm>
          <a:prstGeom prst="ellipse">
            <a:avLst/>
          </a:prstGeom>
          <a:solidFill>
            <a:srgbClr val="E0AA41"/>
          </a:solidFill>
          <a:ln>
            <a:solidFill>
              <a:srgbClr val="E0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23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34440" y="3200400"/>
            <a:ext cx="2743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23  Kotter change model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77639" y="3200400"/>
            <a:ext cx="7269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Build urgency, coalition, vision, enablement and reinforcement.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34440" y="3858768"/>
            <a:ext cx="9966960" cy="0"/>
          </a:xfrm>
          <a:prstGeom prst="line">
            <a:avLst/>
          </a:prstGeom>
          <a:ln w="889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31520" y="4160520"/>
            <a:ext cx="347472" cy="347472"/>
          </a:xfrm>
          <a:prstGeom prst="ellipse">
            <a:avLst/>
          </a:prstGeom>
          <a:solidFill>
            <a:srgbClr val="36825F"/>
          </a:solidFill>
          <a:ln>
            <a:solidFill>
              <a:srgbClr val="3682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24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34440" y="4114800"/>
            <a:ext cx="2743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24  Operating model design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77639" y="4114800"/>
            <a:ext cx="7269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Align capabilities, governance, processes, roles, data and technology.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234440" y="4773168"/>
            <a:ext cx="9966960" cy="0"/>
          </a:xfrm>
          <a:prstGeom prst="line">
            <a:avLst/>
          </a:prstGeom>
          <a:ln w="889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731520" y="5074920"/>
            <a:ext cx="347472" cy="347472"/>
          </a:xfrm>
          <a:prstGeom prst="ellipse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25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029200"/>
            <a:ext cx="2743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25  OKRs / balanced scorecard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77639" y="5029200"/>
            <a:ext cx="7269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Translate strategy into outcomes, leading indicators and accountability.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FRAMEWORKS 26–30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Risk, digital &amp; innovation: build resilience and future advantage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71600"/>
            <a:ext cx="5257800" cy="10789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371600"/>
            <a:ext cx="64008" cy="1078992"/>
          </a:xfrm>
          <a:prstGeom prst="rect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508760"/>
            <a:ext cx="493776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26  Enterprise risk matrix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1938528"/>
            <a:ext cx="4937760" cy="411479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Assess likelihood, impact, velocity, controls and risk ownership.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371600"/>
            <a:ext cx="5257800" cy="10789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309360" y="1371600"/>
            <a:ext cx="64008" cy="1078992"/>
          </a:xfrm>
          <a:prstGeom prst="rect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1508760"/>
            <a:ext cx="493776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27  Scenario planning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1938528"/>
            <a:ext cx="4937760" cy="411479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Stress-test strategy against plausible futures and signposts.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2743200"/>
            <a:ext cx="5257800" cy="10789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5800" y="2743200"/>
            <a:ext cx="64008" cy="1078992"/>
          </a:xfrm>
          <a:prstGeom prst="rect">
            <a:avLst/>
          </a:prstGeom>
          <a:solidFill>
            <a:srgbClr val="E0AA41"/>
          </a:solidFill>
          <a:ln>
            <a:solidFill>
              <a:srgbClr val="E0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" y="2880360"/>
            <a:ext cx="493776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28  Digital maturity / value map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3310128"/>
            <a:ext cx="4937760" cy="411479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Prioritise digital use cases by business value, feasibility and risk.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2743200"/>
            <a:ext cx="5257800" cy="10789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309360" y="2743200"/>
            <a:ext cx="64008" cy="1078992"/>
          </a:xfrm>
          <a:prstGeom prst="rect">
            <a:avLst/>
          </a:prstGeom>
          <a:solidFill>
            <a:srgbClr val="36825F"/>
          </a:solidFill>
          <a:ln>
            <a:solidFill>
              <a:srgbClr val="3682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92240" y="2880360"/>
            <a:ext cx="493776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29  Design thinking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3310128"/>
            <a:ext cx="4937760" cy="411479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Discover user needs, define problem, prototype, test and iterate.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114800"/>
            <a:ext cx="5257800" cy="10789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85800" y="4114800"/>
            <a:ext cx="64008" cy="1078992"/>
          </a:xfrm>
          <a:prstGeom prst="rect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68680" y="4251960"/>
            <a:ext cx="493776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30  Build–buy–partner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4681728"/>
            <a:ext cx="4937760" cy="411479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Choose capability sourcing based on strategic fit, speed, economics and control.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0" y="5486400"/>
            <a:ext cx="4937760" cy="548640"/>
          </a:xfrm>
          <a:prstGeom prst="roundRect">
            <a:avLst>
              <a:gd name="adj" fmla="val 12000"/>
            </a:avLst>
          </a:prstGeom>
          <a:solidFill>
            <a:srgbClr val="162B46"/>
          </a:solidFill>
          <a:ln>
            <a:solidFill>
              <a:srgbClr val="162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565392" y="5641848"/>
            <a:ext cx="45720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FFFFFF"/>
                </a:solidFill>
                <a:latin typeface="Aptos"/>
              </a:rPr>
              <a:t>Keep human accountability for high-impact decisions.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PROBLEM STRUCTURING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A CEO diagnostic tree: start with the outcome, not the tool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069080" y="1371600"/>
            <a:ext cx="4023360" cy="658368"/>
          </a:xfrm>
          <a:prstGeom prst="roundRect">
            <a:avLst>
              <a:gd name="adj" fmla="val 12000"/>
            </a:avLst>
          </a:prstGeom>
          <a:solidFill>
            <a:srgbClr val="0D1C31"/>
          </a:solidFill>
          <a:ln>
            <a:solidFill>
              <a:srgbClr val="0D1C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251960" y="1572768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FFFFFF"/>
                </a:solidFill>
                <a:latin typeface="Aptos"/>
              </a:rPr>
              <a:t>What outcome must improve?</a:t>
            </a:r>
          </a:p>
        </p:txBody>
      </p:sp>
      <p:cxnSp>
        <p:nvCxnSpPr>
          <p:cNvPr id="8" name="Connector 7"/>
          <p:cNvCxnSpPr/>
          <p:nvPr/>
        </p:nvCxnSpPr>
        <p:spPr>
          <a:xfrm flipH="1">
            <a:off x="1737360" y="2029968"/>
            <a:ext cx="4343400" cy="713232"/>
          </a:xfrm>
          <a:prstGeom prst="line">
            <a:avLst/>
          </a:prstGeom>
          <a:ln w="1905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02920" y="2743200"/>
            <a:ext cx="2468880" cy="566928"/>
          </a:xfrm>
          <a:prstGeom prst="roundRect">
            <a:avLst>
              <a:gd name="adj" fmla="val 12000"/>
            </a:avLst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94360" y="2907792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FFFFFF"/>
                </a:solidFill>
                <a:latin typeface="Aptos"/>
              </a:rPr>
              <a:t>Growth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3547872"/>
            <a:ext cx="246888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Volume • mix • price • retention</a:t>
            </a:r>
          </a:p>
        </p:txBody>
      </p:sp>
      <p:cxnSp>
        <p:nvCxnSpPr>
          <p:cNvPr id="12" name="Connector 11"/>
          <p:cNvCxnSpPr/>
          <p:nvPr/>
        </p:nvCxnSpPr>
        <p:spPr>
          <a:xfrm flipH="1">
            <a:off x="4572000" y="2029968"/>
            <a:ext cx="1508760" cy="713232"/>
          </a:xfrm>
          <a:prstGeom prst="line">
            <a:avLst/>
          </a:prstGeom>
          <a:ln w="1905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3337560" y="2743200"/>
            <a:ext cx="2468880" cy="566928"/>
          </a:xfrm>
          <a:prstGeom prst="roundRect">
            <a:avLst>
              <a:gd name="adj" fmla="val 12000"/>
            </a:avLst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429000" y="2907792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FFFFFF"/>
                </a:solidFill>
                <a:latin typeface="Aptos"/>
              </a:rPr>
              <a:t>Profit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37560" y="3547872"/>
            <a:ext cx="246888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Net price • direct cost • overhead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6080760" y="2029968"/>
            <a:ext cx="1325880" cy="713232"/>
          </a:xfrm>
          <a:prstGeom prst="line">
            <a:avLst/>
          </a:prstGeom>
          <a:ln w="1905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6172200" y="2743200"/>
            <a:ext cx="2468880" cy="566928"/>
          </a:xfrm>
          <a:prstGeom prst="roundRect">
            <a:avLst>
              <a:gd name="adj" fmla="val 12000"/>
            </a:avLst>
          </a:prstGeom>
          <a:solidFill>
            <a:srgbClr val="E0AA41"/>
          </a:solidFill>
          <a:ln>
            <a:solidFill>
              <a:srgbClr val="E0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263640" y="2907792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FFFFFF"/>
                </a:solidFill>
                <a:latin typeface="Aptos"/>
              </a:rPr>
              <a:t>Cash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72200" y="3547872"/>
            <a:ext cx="246888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Receivables • inventory • payables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6080760" y="2029968"/>
            <a:ext cx="4160520" cy="713232"/>
          </a:xfrm>
          <a:prstGeom prst="line">
            <a:avLst/>
          </a:prstGeom>
          <a:ln w="1905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006840" y="2743200"/>
            <a:ext cx="2468880" cy="566928"/>
          </a:xfrm>
          <a:prstGeom prst="roundRect">
            <a:avLst>
              <a:gd name="adj" fmla="val 12000"/>
            </a:avLst>
          </a:prstGeom>
          <a:solidFill>
            <a:srgbClr val="36825F"/>
          </a:solidFill>
          <a:ln>
            <a:solidFill>
              <a:srgbClr val="3682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098280" y="2907792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FFFFFF"/>
                </a:solidFill>
                <a:latin typeface="Aptos"/>
              </a:rPr>
              <a:t>Service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06840" y="3547872"/>
            <a:ext cx="246888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Quality • speed • reliability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14400" y="4754880"/>
            <a:ext cx="10332720" cy="71323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143000" y="4956048"/>
            <a:ext cx="9875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Break each issue into mutually exclusive, collectively exhaustive drivers—then test with data.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VALUE CREATION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Build a value tree that connects actions to financial 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51960" y="1280160"/>
            <a:ext cx="3657600" cy="594360"/>
          </a:xfrm>
          <a:prstGeom prst="roundRect">
            <a:avLst>
              <a:gd name="adj" fmla="val 12000"/>
            </a:avLst>
          </a:prstGeom>
          <a:solidFill>
            <a:srgbClr val="0D1C31"/>
          </a:solidFill>
          <a:ln>
            <a:solidFill>
              <a:srgbClr val="0D1C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434840" y="1444752"/>
            <a:ext cx="32918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FFFFFF"/>
                </a:solidFill>
                <a:latin typeface="Aptos"/>
              </a:rPr>
              <a:t>Enterprise value / cash flow</a:t>
            </a:r>
          </a:p>
        </p:txBody>
      </p:sp>
      <p:cxnSp>
        <p:nvCxnSpPr>
          <p:cNvPr id="8" name="Connector 7"/>
          <p:cNvCxnSpPr/>
          <p:nvPr/>
        </p:nvCxnSpPr>
        <p:spPr>
          <a:xfrm flipH="1">
            <a:off x="1828800" y="1874519"/>
            <a:ext cx="4251960" cy="640081"/>
          </a:xfrm>
          <a:prstGeom prst="line">
            <a:avLst/>
          </a:prstGeom>
          <a:ln w="1778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77240" y="2514600"/>
            <a:ext cx="2148840" cy="566928"/>
          </a:xfrm>
          <a:prstGeom prst="roundRect">
            <a:avLst>
              <a:gd name="adj" fmla="val 12000"/>
            </a:avLst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50392" y="2679192"/>
            <a:ext cx="2002536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FFFFFF"/>
                </a:solidFill>
                <a:latin typeface="Aptos"/>
              </a:rPr>
              <a:t>Revenue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246120"/>
            <a:ext cx="214884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Price × volume × mix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41648"/>
            <a:ext cx="2148840" cy="68580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" y="4187952"/>
            <a:ext cx="1965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Pricing • channels • retention</a:t>
            </a:r>
          </a:p>
        </p:txBody>
      </p:sp>
      <p:cxnSp>
        <p:nvCxnSpPr>
          <p:cNvPr id="14" name="Connector 13"/>
          <p:cNvCxnSpPr/>
          <p:nvPr/>
        </p:nvCxnSpPr>
        <p:spPr>
          <a:xfrm flipH="1">
            <a:off x="4663440" y="1874519"/>
            <a:ext cx="1417320" cy="640081"/>
          </a:xfrm>
          <a:prstGeom prst="line">
            <a:avLst/>
          </a:prstGeom>
          <a:ln w="1778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3611880" y="2514600"/>
            <a:ext cx="2148840" cy="566928"/>
          </a:xfrm>
          <a:prstGeom prst="roundRect">
            <a:avLst>
              <a:gd name="adj" fmla="val 12000"/>
            </a:avLst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685032" y="2679192"/>
            <a:ext cx="2002536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FFFFFF"/>
                </a:solidFill>
                <a:latin typeface="Aptos"/>
              </a:rPr>
              <a:t>Margin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11880" y="3246120"/>
            <a:ext cx="214884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Net revenue − cost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611880" y="4041648"/>
            <a:ext cx="2148840" cy="68580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703320" y="4187952"/>
            <a:ext cx="1965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Sourcing • productivity • yield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6080760" y="1874519"/>
            <a:ext cx="1417319" cy="640081"/>
          </a:xfrm>
          <a:prstGeom prst="line">
            <a:avLst/>
          </a:prstGeom>
          <a:ln w="1778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6446520" y="2514600"/>
            <a:ext cx="2148840" cy="566928"/>
          </a:xfrm>
          <a:prstGeom prst="roundRect">
            <a:avLst>
              <a:gd name="adj" fmla="val 12000"/>
            </a:avLst>
          </a:prstGeom>
          <a:solidFill>
            <a:srgbClr val="E0AA41"/>
          </a:solidFill>
          <a:ln>
            <a:solidFill>
              <a:srgbClr val="E0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19672" y="2679192"/>
            <a:ext cx="2002536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FFFFFF"/>
                </a:solidFill>
                <a:latin typeface="Aptos"/>
              </a:rPr>
              <a:t>Asset efficiency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6520" y="3246120"/>
            <a:ext cx="214884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Utilisation • turns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46520" y="4041648"/>
            <a:ext cx="2148840" cy="68580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537959" y="4187952"/>
            <a:ext cx="1965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Inventory • capacity • capex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6080760" y="1874519"/>
            <a:ext cx="4251960" cy="640081"/>
          </a:xfrm>
          <a:prstGeom prst="line">
            <a:avLst/>
          </a:prstGeom>
          <a:ln w="1778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9281160" y="2514600"/>
            <a:ext cx="2148840" cy="566928"/>
          </a:xfrm>
          <a:prstGeom prst="roundRect">
            <a:avLst>
              <a:gd name="adj" fmla="val 12000"/>
            </a:avLst>
          </a:prstGeom>
          <a:solidFill>
            <a:srgbClr val="36825F"/>
          </a:solidFill>
          <a:ln>
            <a:solidFill>
              <a:srgbClr val="3682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354312" y="2679192"/>
            <a:ext cx="2002536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FFFFFF"/>
                </a:solidFill>
                <a:latin typeface="Aptos"/>
              </a:rPr>
              <a:t>Risk &amp; resilience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81160" y="3246120"/>
            <a:ext cx="214884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Loss avoidance • continuity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281160" y="4041648"/>
            <a:ext cx="2148840" cy="68580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372600" y="4187952"/>
            <a:ext cx="1965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Controls • scenarios • suppliers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2960" y="5257800"/>
            <a:ext cx="106070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2668AA"/>
                </a:solidFill>
                <a:latin typeface="Aptos"/>
              </a:rPr>
              <a:t>Quantify gross opportunity, implementation cost, timing, confidence and accountable owner—without double counting.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ANALYTICAL STANDARD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>
                <a:solidFill>
                  <a:srgbClr val="0D1C31"/>
                </a:solidFill>
                <a:latin typeface="Aptos"/>
              </a:rPr>
              <a:t>Replace assumptions with a decision-grade fact base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2377440" cy="621792"/>
          </a:xfrm>
          <a:prstGeom prst="roundRect">
            <a:avLst>
              <a:gd name="adj" fmla="val 12000"/>
            </a:avLst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600200"/>
            <a:ext cx="21031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FFFFFF"/>
                </a:solidFill>
                <a:latin typeface="Aptos"/>
              </a:rPr>
              <a:t>FINANCIAL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37560" y="1417320"/>
            <a:ext cx="8001000" cy="6217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566160" y="1563624"/>
            <a:ext cx="7498079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0D1C31"/>
                </a:solidFill>
                <a:latin typeface="Aptos"/>
              </a:rPr>
              <a:t>P&amp;L, balance sheet, cash flow, ledger, cost pools, capex and working capital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423160"/>
            <a:ext cx="2377440" cy="621792"/>
          </a:xfrm>
          <a:prstGeom prst="roundRect">
            <a:avLst>
              <a:gd name="adj" fmla="val 12000"/>
            </a:avLst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2606040"/>
            <a:ext cx="21031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FFFFFF"/>
                </a:solidFill>
                <a:latin typeface="Aptos"/>
              </a:rPr>
              <a:t>OPERATIONAL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37560" y="2423160"/>
            <a:ext cx="8001000" cy="6217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566160" y="2569464"/>
            <a:ext cx="7498079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0D1C31"/>
                </a:solidFill>
                <a:latin typeface="Aptos"/>
              </a:rPr>
              <a:t>Volumes, cycle times, productivity, capacity, defects, SLA and utilisation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429000"/>
            <a:ext cx="2377440" cy="621792"/>
          </a:xfrm>
          <a:prstGeom prst="roundRect">
            <a:avLst>
              <a:gd name="adj" fmla="val 12000"/>
            </a:avLst>
          </a:prstGeom>
          <a:solidFill>
            <a:srgbClr val="E0AA41"/>
          </a:solidFill>
          <a:ln>
            <a:solidFill>
              <a:srgbClr val="E0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3611880"/>
            <a:ext cx="21031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FFFFFF"/>
                </a:solidFill>
                <a:latin typeface="Aptos"/>
              </a:rPr>
              <a:t>CUSTOMER / MARKET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37560" y="3429000"/>
            <a:ext cx="8001000" cy="6217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566160" y="3575304"/>
            <a:ext cx="7498079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0D1C31"/>
                </a:solidFill>
                <a:latin typeface="Aptos"/>
              </a:rPr>
              <a:t>Segments, win-loss, churn, pricing, competitor offers and voice of customer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4434840"/>
            <a:ext cx="2377440" cy="621792"/>
          </a:xfrm>
          <a:prstGeom prst="roundRect">
            <a:avLst>
              <a:gd name="adj" fmla="val 12000"/>
            </a:avLst>
          </a:prstGeom>
          <a:solidFill>
            <a:srgbClr val="36825F"/>
          </a:solidFill>
          <a:ln>
            <a:solidFill>
              <a:srgbClr val="3682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4617720"/>
            <a:ext cx="21031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FFFFFF"/>
                </a:solidFill>
                <a:latin typeface="Aptos"/>
              </a:rPr>
              <a:t>PEOPLE / CONTROL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337560" y="4434840"/>
            <a:ext cx="8001000" cy="6217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566160" y="4581144"/>
            <a:ext cx="7498079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0D1C31"/>
                </a:solidFill>
                <a:latin typeface="Aptos"/>
              </a:rPr>
              <a:t>Roles, decision rights, incentives, capability, compliance and risk controls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60120" y="5623560"/>
            <a:ext cx="10241280" cy="457200"/>
          </a:xfrm>
          <a:prstGeom prst="roundRect">
            <a:avLst>
              <a:gd name="adj" fmla="val 12000"/>
            </a:avLst>
          </a:prstGeom>
          <a:solidFill>
            <a:srgbClr val="E2EDF8"/>
          </a:solidFill>
          <a:ln>
            <a:solidFill>
              <a:srgbClr val="E2E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97280" y="5751576"/>
            <a:ext cx="99669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2668AA"/>
                </a:solidFill>
                <a:latin typeface="Aptos"/>
              </a:rPr>
              <a:t>Use reconciled definitions, a documented baseline, clear assumptions and traceable calculations.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PORTFOLIO OF INITIATIVES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>
                <a:solidFill>
                  <a:srgbClr val="0D1C31"/>
                </a:solidFill>
                <a:latin typeface="Aptos"/>
              </a:rPr>
              <a:t>Focus resources on the highest-value, most executable opportunities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14</a:t>
            </a:r>
          </a:p>
        </p:txBody>
      </p:sp>
      <p:cxnSp>
        <p:nvCxnSpPr>
          <p:cNvPr id="6" name="Connector 5"/>
          <p:cNvCxnSpPr/>
          <p:nvPr/>
        </p:nvCxnSpPr>
        <p:spPr>
          <a:xfrm flipV="1">
            <a:off x="1325880" y="1600200"/>
            <a:ext cx="0" cy="3794760"/>
          </a:xfrm>
          <a:prstGeom prst="line">
            <a:avLst/>
          </a:prstGeom>
          <a:ln w="20320">
            <a:solidFill>
              <a:srgbClr val="0D1C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325880" y="5394960"/>
            <a:ext cx="5532120" cy="0"/>
          </a:xfrm>
          <a:prstGeom prst="line">
            <a:avLst/>
          </a:prstGeom>
          <a:ln w="20320">
            <a:solidFill>
              <a:srgbClr val="0D1C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0080" y="1463040"/>
            <a:ext cx="50292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HIGH
VALUE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4800600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5D6C7C"/>
                </a:solidFill>
                <a:latin typeface="Aptos"/>
              </a:rPr>
              <a:t>LOW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4640" y="5577840"/>
            <a:ext cx="27432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IMPLEMENTATION FEASIBILITY →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069080" y="1600200"/>
            <a:ext cx="0" cy="3794760"/>
          </a:xfrm>
          <a:prstGeom prst="line">
            <a:avLst/>
          </a:prstGeom>
          <a:ln w="1270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1325880" y="3493008"/>
            <a:ext cx="5532120" cy="0"/>
          </a:xfrm>
          <a:prstGeom prst="line">
            <a:avLst/>
          </a:prstGeom>
          <a:ln w="1270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508760" y="1874519"/>
            <a:ext cx="2240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2668AA"/>
                </a:solidFill>
                <a:latin typeface="Aptos"/>
              </a:rPr>
              <a:t>STRATEGIC BETS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97680" y="1874519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36825F"/>
                </a:solidFill>
                <a:latin typeface="Aptos"/>
              </a:rPr>
              <a:t>QUICK WINS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3886200"/>
            <a:ext cx="2240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BE4B4B"/>
                </a:solidFill>
                <a:latin typeface="Aptos"/>
              </a:rPr>
              <a:t>RETHINK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97680" y="388620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E0AA41"/>
                </a:solidFill>
                <a:latin typeface="Aptos"/>
              </a:rPr>
              <a:t>FILL-IN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79" y="1691640"/>
            <a:ext cx="3886200" cy="333756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498079" y="1691640"/>
            <a:ext cx="64008" cy="3337560"/>
          </a:xfrm>
          <a:prstGeom prst="rect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680959" y="1828800"/>
            <a:ext cx="356616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Decision rules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59" y="2258568"/>
            <a:ext cx="3566160" cy="2670048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• Size value and confidence
• Identify dependencies
• Estimate cost, time and disruption
• Check customer / risk impact
• Assign a single accountable owner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43800" y="5303520"/>
            <a:ext cx="3749039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Do not confuse an attractive idea with a deliverable benefit.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FROM INSIGHT TO INVESTMENT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>
                <a:solidFill>
                  <a:srgbClr val="0D1C31"/>
                </a:solidFill>
                <a:latin typeface="Aptos"/>
              </a:rPr>
              <a:t>Every recommendation must earn its place in the business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00200"/>
            <a:ext cx="2606040" cy="141732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600200"/>
            <a:ext cx="2606040" cy="128016"/>
          </a:xfrm>
          <a:prstGeom prst="rect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1901952"/>
            <a:ext cx="22860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2668AA"/>
                </a:solidFill>
                <a:latin typeface="Aptos"/>
              </a:rPr>
              <a:t>VALUE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2331720"/>
            <a:ext cx="2286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0D1C31"/>
                </a:solidFill>
                <a:latin typeface="Aptos"/>
              </a:rPr>
              <a:t>Gross benefit • net benefit • cash vs P&amp;L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66160" y="1600200"/>
            <a:ext cx="2606040" cy="141732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566160" y="1600200"/>
            <a:ext cx="2606040" cy="128016"/>
          </a:xfrm>
          <a:prstGeom prst="rect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730752" y="1901952"/>
            <a:ext cx="22860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COST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30752" y="2331720"/>
            <a:ext cx="2286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0D1C31"/>
                </a:solidFill>
                <a:latin typeface="Aptos"/>
              </a:rPr>
              <a:t>One-off spend • recurring cost • capacity required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46520" y="1600200"/>
            <a:ext cx="2606040" cy="141732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46520" y="1600200"/>
            <a:ext cx="2606040" cy="128016"/>
          </a:xfrm>
          <a:prstGeom prst="rect">
            <a:avLst/>
          </a:prstGeom>
          <a:solidFill>
            <a:srgbClr val="E0AA41"/>
          </a:solidFill>
          <a:ln>
            <a:solidFill>
              <a:srgbClr val="E0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611112" y="1901952"/>
            <a:ext cx="22860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E0AA41"/>
                </a:solidFill>
                <a:latin typeface="Aptos"/>
              </a:rPr>
              <a:t>TIMING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11112" y="2331720"/>
            <a:ext cx="2286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0D1C31"/>
                </a:solidFill>
                <a:latin typeface="Aptos"/>
              </a:rPr>
              <a:t>Ramp-up • dependency • time to impact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326880" y="1600200"/>
            <a:ext cx="2606040" cy="141732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326880" y="1600200"/>
            <a:ext cx="2606040" cy="128016"/>
          </a:xfrm>
          <a:prstGeom prst="rect">
            <a:avLst/>
          </a:prstGeom>
          <a:solidFill>
            <a:srgbClr val="36825F"/>
          </a:solidFill>
          <a:ln>
            <a:solidFill>
              <a:srgbClr val="3682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491472" y="1901952"/>
            <a:ext cx="22860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36825F"/>
                </a:solidFill>
                <a:latin typeface="Aptos"/>
              </a:rPr>
              <a:t>CONFIDENCE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91472" y="2331720"/>
            <a:ext cx="2286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0D1C31"/>
                </a:solidFill>
                <a:latin typeface="Aptos"/>
              </a:rPr>
              <a:t>Evidence strength • sensitivity • downside case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14400" y="3703320"/>
            <a:ext cx="10332720" cy="1078992"/>
          </a:xfrm>
          <a:prstGeom prst="roundRect">
            <a:avLst>
              <a:gd name="adj" fmla="val 12000"/>
            </a:avLst>
          </a:prstGeom>
          <a:solidFill>
            <a:srgbClr val="162B46"/>
          </a:solidFill>
          <a:ln>
            <a:solidFill>
              <a:srgbClr val="162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188720" y="3950208"/>
            <a:ext cx="97840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FFFFFF"/>
                </a:solidFill>
                <a:latin typeface="Aptos"/>
              </a:rPr>
              <a:t>Benefit bridge: baseline → intervention → operational change → financial result → verified realisation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257800"/>
            <a:ext cx="103327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Separate one-time release from recurring run-rate benefits; avoid double counting and distinguish cash from accounting impact.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DELIVERY SYSTEM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>
                <a:solidFill>
                  <a:srgbClr val="0D1C31"/>
                </a:solidFill>
                <a:latin typeface="Aptos"/>
              </a:rPr>
              <a:t>Turn recommendations into owned actions and realised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600200"/>
            <a:ext cx="3291840" cy="201168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874519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WEEKLY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331720"/>
            <a:ext cx="292608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Workstream review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852928"/>
            <a:ext cx="28346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Actions, blockers, risks, decisions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160520" y="2606040"/>
            <a:ext cx="365760" cy="0"/>
          </a:xfrm>
          <a:prstGeom prst="line">
            <a:avLst/>
          </a:prstGeom>
          <a:ln w="25400">
            <a:solidFill>
              <a:srgbClr val="00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617720" y="1600200"/>
            <a:ext cx="3291840" cy="201168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00600" y="1874519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E0AA41"/>
                </a:solidFill>
                <a:latin typeface="Aptos"/>
              </a:rPr>
              <a:t>MONTHLY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00600" y="2331720"/>
            <a:ext cx="292608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Value review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46320" y="2852928"/>
            <a:ext cx="28346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Benefits, cost, forecast, confidence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955280" y="2606040"/>
            <a:ext cx="365760" cy="0"/>
          </a:xfrm>
          <a:prstGeom prst="line">
            <a:avLst/>
          </a:prstGeom>
          <a:ln w="25400">
            <a:solidFill>
              <a:srgbClr val="00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8412480" y="1600200"/>
            <a:ext cx="3291840" cy="201168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95360" y="1874519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2668AA"/>
                </a:solidFill>
                <a:latin typeface="Aptos"/>
              </a:rPr>
              <a:t>QUARTERLY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95360" y="2331720"/>
            <a:ext cx="292608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Executive steering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41080" y="2852928"/>
            <a:ext cx="28346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Trade-offs, resource shifts, strategic course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840" y="4251960"/>
            <a:ext cx="10149840" cy="868680"/>
          </a:xfrm>
          <a:prstGeom prst="roundRect">
            <a:avLst>
              <a:gd name="adj" fmla="val 12000"/>
            </a:avLst>
          </a:prstGeom>
          <a:solidFill>
            <a:srgbClr val="DFF3F1"/>
          </a:solidFill>
          <a:ln>
            <a:solidFill>
              <a:srgbClr val="DFF3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280160" y="4480560"/>
            <a:ext cx="9601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One source of truth • named benefit owners • decision log • escalation thresholds • independent validation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WHERE I CAN HELP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>
                <a:solidFill>
                  <a:srgbClr val="0D1C31"/>
                </a:solidFill>
                <a:latin typeface="Aptos"/>
              </a:rPr>
              <a:t>One advisory partner across your most important business challenges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17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2633472" cy="15361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417320"/>
            <a:ext cx="64008" cy="1536192"/>
          </a:xfrm>
          <a:prstGeom prst="rect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1554480"/>
            <a:ext cx="2313432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Corporate strategy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984248"/>
            <a:ext cx="2313432" cy="868680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Growth choices, portfolio, market entry, strategic plans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02152" y="1417320"/>
            <a:ext cx="2633472" cy="15361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502152" y="1417320"/>
            <a:ext cx="64008" cy="1536192"/>
          </a:xfrm>
          <a:prstGeom prst="rect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685032" y="1554480"/>
            <a:ext cx="2313432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Commercial excellence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85032" y="1984248"/>
            <a:ext cx="2313432" cy="868680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Pricing, customer profitability, sales productivity, retention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9944" y="1417320"/>
            <a:ext cx="2633472" cy="15361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09944" y="1417320"/>
            <a:ext cx="64008" cy="1536192"/>
          </a:xfrm>
          <a:prstGeom prst="rect">
            <a:avLst/>
          </a:prstGeom>
          <a:solidFill>
            <a:srgbClr val="E0AA41"/>
          </a:solidFill>
          <a:ln>
            <a:solidFill>
              <a:srgbClr val="E0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92824" y="1554480"/>
            <a:ext cx="2313432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Finance &amp; performance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92824" y="1984248"/>
            <a:ext cx="2313432" cy="868680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Cost intelligence, profitability, budgeting, cash, controls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317736" y="1417320"/>
            <a:ext cx="2633472" cy="15361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317736" y="1417320"/>
            <a:ext cx="64008" cy="1536192"/>
          </a:xfrm>
          <a:prstGeom prst="rect">
            <a:avLst/>
          </a:prstGeom>
          <a:solidFill>
            <a:srgbClr val="36825F"/>
          </a:solidFill>
          <a:ln>
            <a:solidFill>
              <a:srgbClr val="3682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500616" y="1554480"/>
            <a:ext cx="2313432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Operations &amp; supply chain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0616" y="1984248"/>
            <a:ext cx="2313432" cy="868680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Throughput, capacity, procurement, service, inventory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4360" y="3337560"/>
            <a:ext cx="2633472" cy="15361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94360" y="3337560"/>
            <a:ext cx="64008" cy="1536192"/>
          </a:xfrm>
          <a:prstGeom prst="rect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77240" y="3474720"/>
            <a:ext cx="2313432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Transformation office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3904488"/>
            <a:ext cx="2313432" cy="868680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PMO, benefits realisation, operating model, execution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502152" y="3337560"/>
            <a:ext cx="2633472" cy="15361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3502152" y="3337560"/>
            <a:ext cx="64008" cy="1536192"/>
          </a:xfrm>
          <a:prstGeom prst="rect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3685032" y="3474720"/>
            <a:ext cx="2313432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Digital &amp; analytics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85032" y="3904488"/>
            <a:ext cx="2313432" cy="868680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Use-case prioritisation, data models, workflow automation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9944" y="3337560"/>
            <a:ext cx="2633472" cy="15361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6409944" y="3337560"/>
            <a:ext cx="64008" cy="1536192"/>
          </a:xfrm>
          <a:prstGeom prst="rect">
            <a:avLst/>
          </a:prstGeom>
          <a:solidFill>
            <a:srgbClr val="E0AA41"/>
          </a:solidFill>
          <a:ln>
            <a:solidFill>
              <a:srgbClr val="E0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592824" y="3474720"/>
            <a:ext cx="2313432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Risk &amp; resilience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92824" y="3904488"/>
            <a:ext cx="2313432" cy="868680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Scenario planning, control design, supplier and process risk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317736" y="3337560"/>
            <a:ext cx="2633472" cy="1536192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9317736" y="3337560"/>
            <a:ext cx="64008" cy="1536192"/>
          </a:xfrm>
          <a:prstGeom prst="rect">
            <a:avLst/>
          </a:prstGeom>
          <a:solidFill>
            <a:srgbClr val="36825F"/>
          </a:solidFill>
          <a:ln>
            <a:solidFill>
              <a:srgbClr val="3682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500616" y="3474720"/>
            <a:ext cx="2313432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Special situations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00616" y="3904488"/>
            <a:ext cx="2313432" cy="868680"/>
          </a:xfrm>
          <a:prstGeom prst="rect">
            <a:avLst/>
          </a:prstGeom>
          <a:noFill/>
        </p:spPr>
        <p:txBody>
          <a:bodyPr wrap="square" lIns="9144" tIns="9144" rIns="9144" bIns="9144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Rapid diagnostics, turnaround, diligence and decision support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1520" y="5623560"/>
            <a:ext cx="107899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Engagement scope is tailored to the problem, available data, leadership priorities and measurable value at stake.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ENGAGEMENT OPTIONS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>
                <a:solidFill>
                  <a:srgbClr val="0D1C31"/>
                </a:solidFill>
                <a:latin typeface="Aptos"/>
              </a:rPr>
              <a:t>Prove value in a focused sprint—then scale what 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18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554480"/>
            <a:ext cx="3429000" cy="288036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7" name="Oval 6"/>
          <p:cNvSpPr/>
          <p:nvPr/>
        </p:nvSpPr>
        <p:spPr>
          <a:xfrm>
            <a:off x="886968" y="1783080"/>
            <a:ext cx="502920" cy="502920"/>
          </a:xfrm>
          <a:prstGeom prst="ellipse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514600"/>
            <a:ext cx="29718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01  Executive diagnostic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3154680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2–3 weeks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3611880"/>
            <a:ext cx="28803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A fact-based view of the issue, root causes, value pools and decisions required.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26280" y="1554480"/>
            <a:ext cx="3429000" cy="288036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2" name="Oval 11"/>
          <p:cNvSpPr/>
          <p:nvPr/>
        </p:nvSpPr>
        <p:spPr>
          <a:xfrm>
            <a:off x="4727448" y="1783080"/>
            <a:ext cx="502920" cy="502920"/>
          </a:xfrm>
          <a:prstGeom prst="ellipse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27448" y="2514600"/>
            <a:ext cx="29718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02  Focused value sprint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27448" y="3154680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4–8 weeks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27448" y="3611880"/>
            <a:ext cx="28803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A targeted workstream with quantified opportunity, pilots and accountable owners.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366760" y="1554480"/>
            <a:ext cx="3429000" cy="288036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7" name="Oval 16"/>
          <p:cNvSpPr/>
          <p:nvPr/>
        </p:nvSpPr>
        <p:spPr>
          <a:xfrm>
            <a:off x="8567928" y="1783080"/>
            <a:ext cx="502920" cy="502920"/>
          </a:xfrm>
          <a:prstGeom prst="ellipse">
            <a:avLst/>
          </a:prstGeom>
          <a:solidFill>
            <a:srgbClr val="E0AA41"/>
          </a:solidFill>
          <a:ln>
            <a:solidFill>
              <a:srgbClr val="E0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67928" y="2514600"/>
            <a:ext cx="29718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03  Transformation support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67928" y="3154680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8–16+ weeks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67928" y="3611880"/>
            <a:ext cx="28803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Cross-functional roadmap, governance, capability transfer and benefits tracking.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51560" y="5074920"/>
            <a:ext cx="10058400" cy="594360"/>
          </a:xfrm>
          <a:prstGeom prst="roundRect">
            <a:avLst>
              <a:gd name="adj" fmla="val 12000"/>
            </a:avLst>
          </a:prstGeom>
          <a:solidFill>
            <a:srgbClr val="162B46"/>
          </a:solidFill>
          <a:ln>
            <a:solidFill>
              <a:srgbClr val="162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234440" y="5257800"/>
            <a:ext cx="9692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FFFFFF"/>
                </a:solidFill>
                <a:latin typeface="Aptos"/>
              </a:rPr>
              <a:t>No pre-baked answer: scope and fees follow the business question, evidence and agreed deliverables.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WORKING PRINCIPLES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>
                <a:solidFill>
                  <a:srgbClr val="0D1C31"/>
                </a:solidFill>
                <a:latin typeface="Aptos"/>
              </a:rPr>
              <a:t>The commitment: rigorous analysis, practical action, measurable 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19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1508760"/>
            <a:ext cx="438912" cy="438912"/>
          </a:xfrm>
          <a:prstGeom prst="ellipse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1527048"/>
            <a:ext cx="26517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Fact-based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2011680"/>
            <a:ext cx="265176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Use traceable data and explicit assumptions.</a:t>
            </a:r>
          </a:p>
        </p:txBody>
      </p:sp>
      <p:sp>
        <p:nvSpPr>
          <p:cNvPr id="9" name="Oval 8"/>
          <p:cNvSpPr/>
          <p:nvPr/>
        </p:nvSpPr>
        <p:spPr>
          <a:xfrm>
            <a:off x="4526280" y="1508760"/>
            <a:ext cx="438912" cy="438912"/>
          </a:xfrm>
          <a:prstGeom prst="ellipse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20640" y="1527048"/>
            <a:ext cx="26517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Structured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20640" y="2011680"/>
            <a:ext cx="265176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Break broad issues into testable drivers.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1508760"/>
            <a:ext cx="438912" cy="438912"/>
          </a:xfrm>
          <a:prstGeom prst="ellipse">
            <a:avLst/>
          </a:prstGeom>
          <a:solidFill>
            <a:srgbClr val="E0AA41"/>
          </a:solidFill>
          <a:ln>
            <a:solidFill>
              <a:srgbClr val="E0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15400" y="1527048"/>
            <a:ext cx="26517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Commercial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15400" y="2011680"/>
            <a:ext cx="265176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Quantify value, cost, risk and trade-offs.</a:t>
            </a:r>
          </a:p>
        </p:txBody>
      </p:sp>
      <p:sp>
        <p:nvSpPr>
          <p:cNvPr id="15" name="Oval 14"/>
          <p:cNvSpPr/>
          <p:nvPr/>
        </p:nvSpPr>
        <p:spPr>
          <a:xfrm>
            <a:off x="731520" y="3383279"/>
            <a:ext cx="438912" cy="438912"/>
          </a:xfrm>
          <a:prstGeom prst="ellipse">
            <a:avLst/>
          </a:prstGeom>
          <a:solidFill>
            <a:srgbClr val="36825F"/>
          </a:solidFill>
          <a:ln>
            <a:solidFill>
              <a:srgbClr val="3682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401568"/>
            <a:ext cx="26517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Practical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25880" y="3886200"/>
            <a:ext cx="265176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Fit recommendations to operating realities.</a:t>
            </a:r>
          </a:p>
        </p:txBody>
      </p:sp>
      <p:sp>
        <p:nvSpPr>
          <p:cNvPr id="18" name="Oval 17"/>
          <p:cNvSpPr/>
          <p:nvPr/>
        </p:nvSpPr>
        <p:spPr>
          <a:xfrm>
            <a:off x="4526280" y="3383279"/>
            <a:ext cx="438912" cy="438912"/>
          </a:xfrm>
          <a:prstGeom prst="ellipse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20640" y="3401568"/>
            <a:ext cx="26517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Collaborative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20640" y="3886200"/>
            <a:ext cx="265176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Work with the team; build internal capability.</a:t>
            </a:r>
          </a:p>
        </p:txBody>
      </p:sp>
      <p:sp>
        <p:nvSpPr>
          <p:cNvPr id="21" name="Oval 20"/>
          <p:cNvSpPr/>
          <p:nvPr/>
        </p:nvSpPr>
        <p:spPr>
          <a:xfrm>
            <a:off x="8321040" y="3383279"/>
            <a:ext cx="438912" cy="438912"/>
          </a:xfrm>
          <a:prstGeom prst="ellipse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15400" y="3401568"/>
            <a:ext cx="26517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Measurable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15400" y="3886200"/>
            <a:ext cx="265176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Track realised results against an agreed baseline.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05840" y="5486400"/>
            <a:ext cx="10149840" cy="502920"/>
          </a:xfrm>
          <a:prstGeom prst="roundRect">
            <a:avLst>
              <a:gd name="adj" fmla="val 12000"/>
            </a:avLst>
          </a:prstGeom>
          <a:solidFill>
            <a:srgbClr val="E2EDF8"/>
          </a:solidFill>
          <a:ln>
            <a:solidFill>
              <a:srgbClr val="E2E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143000" y="5632704"/>
            <a:ext cx="98755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2668AA"/>
                </a:solidFill>
                <a:latin typeface="Aptos"/>
              </a:rPr>
              <a:t>Frameworks guide the work; evidence and context determine the answer.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CALL TO ACTION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>
                <a:solidFill>
                  <a:srgbClr val="0D1C31"/>
                </a:solidFill>
                <a:latin typeface="Aptos"/>
              </a:rPr>
              <a:t>Start with the one question that could make the biggest difference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20</a:t>
            </a:r>
          </a:p>
        </p:txBody>
      </p:sp>
      <p:sp>
        <p:nvSpPr>
          <p:cNvPr id="6" name="Oval 5"/>
          <p:cNvSpPr/>
          <p:nvPr/>
        </p:nvSpPr>
        <p:spPr>
          <a:xfrm>
            <a:off x="868680" y="1399032"/>
            <a:ext cx="384048" cy="384048"/>
          </a:xfrm>
          <a:prstGeom prst="ellipse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1371600"/>
            <a:ext cx="978408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What are the 2–3 outcomes the CEO must improve in the next 12 months?</a:t>
            </a:r>
          </a:p>
        </p:txBody>
      </p:sp>
      <p:sp>
        <p:nvSpPr>
          <p:cNvPr id="8" name="Oval 7"/>
          <p:cNvSpPr/>
          <p:nvPr/>
        </p:nvSpPr>
        <p:spPr>
          <a:xfrm>
            <a:off x="868680" y="2130551"/>
            <a:ext cx="384048" cy="384048"/>
          </a:xfrm>
          <a:prstGeom prst="ellipse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2103120"/>
            <a:ext cx="978408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0D1C31"/>
                </a:solidFill>
                <a:latin typeface="Aptos"/>
              </a:rPr>
              <a:t>Where is performance materially below ambition, plan or peers?</a:t>
            </a:r>
          </a:p>
        </p:txBody>
      </p:sp>
      <p:sp>
        <p:nvSpPr>
          <p:cNvPr id="10" name="Oval 9"/>
          <p:cNvSpPr/>
          <p:nvPr/>
        </p:nvSpPr>
        <p:spPr>
          <a:xfrm>
            <a:off x="868680" y="2862072"/>
            <a:ext cx="384048" cy="384048"/>
          </a:xfrm>
          <a:prstGeom prst="ellipse">
            <a:avLst/>
          </a:prstGeom>
          <a:solidFill>
            <a:srgbClr val="E0AA41"/>
          </a:solidFill>
          <a:ln>
            <a:solidFill>
              <a:srgbClr val="E0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2834640"/>
            <a:ext cx="978408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0D1C31"/>
                </a:solidFill>
                <a:latin typeface="Aptos"/>
              </a:rPr>
              <a:t>What has already been tried—and why has it not fully worked?</a:t>
            </a:r>
          </a:p>
        </p:txBody>
      </p:sp>
      <p:sp>
        <p:nvSpPr>
          <p:cNvPr id="12" name="Oval 11"/>
          <p:cNvSpPr/>
          <p:nvPr/>
        </p:nvSpPr>
        <p:spPr>
          <a:xfrm>
            <a:off x="868680" y="3593592"/>
            <a:ext cx="384048" cy="384048"/>
          </a:xfrm>
          <a:prstGeom prst="ellipse">
            <a:avLst/>
          </a:prstGeom>
          <a:solidFill>
            <a:srgbClr val="36825F"/>
          </a:solidFill>
          <a:ln>
            <a:solidFill>
              <a:srgbClr val="3682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566160"/>
            <a:ext cx="978408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0D1C31"/>
                </a:solidFill>
                <a:latin typeface="Aptos"/>
              </a:rPr>
              <a:t>Which data exists today, and what is trusted or contested?</a:t>
            </a:r>
          </a:p>
        </p:txBody>
      </p:sp>
      <p:sp>
        <p:nvSpPr>
          <p:cNvPr id="14" name="Oval 13"/>
          <p:cNvSpPr/>
          <p:nvPr/>
        </p:nvSpPr>
        <p:spPr>
          <a:xfrm>
            <a:off x="868680" y="4325112"/>
            <a:ext cx="384048" cy="384048"/>
          </a:xfrm>
          <a:prstGeom prst="ellipse">
            <a:avLst/>
          </a:prstGeom>
          <a:solidFill>
            <a:srgbClr val="2668AA"/>
          </a:solidFill>
          <a:ln>
            <a:solidFill>
              <a:srgbClr val="26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r>
              <a:rPr sz="17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4297680"/>
            <a:ext cx="978408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0D1C31"/>
                </a:solidFill>
                <a:latin typeface="Aptos"/>
              </a:rPr>
              <a:t>What decision, pilot or change would create momentum in 30 days?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0120" y="5349240"/>
            <a:ext cx="10241280" cy="685800"/>
          </a:xfrm>
          <a:prstGeom prst="roundRect">
            <a:avLst>
              <a:gd name="adj" fmla="val 12000"/>
            </a:avLst>
          </a:prstGeom>
          <a:solidFill>
            <a:srgbClr val="0D1C31"/>
          </a:solidFill>
          <a:ln>
            <a:solidFill>
              <a:srgbClr val="0D1C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234440" y="5559552"/>
            <a:ext cx="96926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sz="1700"/>
            </a:pPr>
            <a:r>
              <a:rPr sz="1700" b="1" i="0">
                <a:solidFill>
                  <a:srgbClr val="FFFFFF"/>
                </a:solidFill>
                <a:latin typeface="Aptos"/>
              </a:rPr>
              <a:t>Let us identify one important problem, quantify the opportunity and agree the next decision.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APPENDIX • SELECTED METHODS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Extended toolkit: additional methods for deeper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325880"/>
            <a:ext cx="22860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31  MECE issue trees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6080" y="1325880"/>
            <a:ext cx="297180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Structure complex questions without overlap or material gaps.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85800" y="2029967"/>
            <a:ext cx="5212080" cy="0"/>
          </a:xfrm>
          <a:prstGeom prst="line">
            <a:avLst/>
          </a:prstGeom>
          <a:ln w="762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800" y="2267712"/>
            <a:ext cx="22860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32  Hypothesis-driven analysis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267712"/>
            <a:ext cx="297180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State a testable view; prioritise evidence that can confirm or refute it.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85800" y="2971800"/>
            <a:ext cx="5212080" cy="0"/>
          </a:xfrm>
          <a:prstGeom prst="line">
            <a:avLst/>
          </a:prstGeom>
          <a:ln w="762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85800" y="3209544"/>
            <a:ext cx="22860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33  Benchmarking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6080" y="3209544"/>
            <a:ext cx="297180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Compare performance with peers, internal leaders and process standards.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85800" y="3913631"/>
            <a:ext cx="5212080" cy="0"/>
          </a:xfrm>
          <a:prstGeom prst="line">
            <a:avLst/>
          </a:prstGeom>
          <a:ln w="762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5800" y="4151376"/>
            <a:ext cx="22860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34  Sensitivity analysis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26080" y="4151376"/>
            <a:ext cx="297180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Test key assumptions, break-even points and downside exposure.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85800" y="4855464"/>
            <a:ext cx="5212080" cy="0"/>
          </a:xfrm>
          <a:prstGeom prst="line">
            <a:avLst/>
          </a:prstGeom>
          <a:ln w="762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5800" y="5093208"/>
            <a:ext cx="22860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35  Monte Carlo / probabilistic ranges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26080" y="5093208"/>
            <a:ext cx="297180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Model uncertainty where distributions and data quality support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1325880"/>
            <a:ext cx="22860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36  Process mining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41080" y="1325880"/>
            <a:ext cx="297180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Use event logs to find actual process paths, rework and bottlenecks.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6400800" y="2029967"/>
            <a:ext cx="5212080" cy="0"/>
          </a:xfrm>
          <a:prstGeom prst="line">
            <a:avLst/>
          </a:prstGeom>
          <a:ln w="762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400800" y="2267712"/>
            <a:ext cx="22860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37  Spend cube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41080" y="2267712"/>
            <a:ext cx="297180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Analyse supplier × category × business unit × geography × time.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400800" y="2971800"/>
            <a:ext cx="5212080" cy="0"/>
          </a:xfrm>
          <a:prstGeom prst="line">
            <a:avLst/>
          </a:prstGeom>
          <a:ln w="762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400800" y="3209544"/>
            <a:ext cx="22860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38  Make–buy–outsource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41080" y="3209544"/>
            <a:ext cx="297180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Compare total cost, capability, service, risk and strategic control.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6400800" y="3913631"/>
            <a:ext cx="5212080" cy="0"/>
          </a:xfrm>
          <a:prstGeom prst="line">
            <a:avLst/>
          </a:prstGeom>
          <a:ln w="762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400800" y="4151376"/>
            <a:ext cx="22860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39  Post-merger integration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41080" y="4151376"/>
            <a:ext cx="297180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Align value thesis, operating model, synergies, people and governance.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6400800" y="4855464"/>
            <a:ext cx="5212080" cy="0"/>
          </a:xfrm>
          <a:prstGeom prst="line">
            <a:avLst/>
          </a:prstGeom>
          <a:ln w="762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400800" y="5093208"/>
            <a:ext cx="22860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40  Benefits realisation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41080" y="5093208"/>
            <a:ext cx="297180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Track owners, baselines, timing, attribution and realised impact.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09999"/>
                </a:solidFill>
                <a:latin typeface="Aptos"/>
              </a:rPr>
              <a:t>APPENDIX • METHOD SELECTION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Choose the lightest framework that resolves the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CONFIDENTIAL • EXECUTIVE DISCUSSION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8291A0"/>
                </a:solidFill>
                <a:latin typeface="Aptos"/>
              </a:rPr>
              <a:t>22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3108960" cy="45720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444752"/>
            <a:ext cx="2834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Ambiguous problem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60520" y="1417320"/>
            <a:ext cx="7040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Issue tree + hypotheses + fact-base plan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160520" y="1837943"/>
            <a:ext cx="7086600" cy="0"/>
          </a:xfrm>
          <a:prstGeom prst="line">
            <a:avLst/>
          </a:prstGeom>
          <a:ln w="762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731520" y="1984248"/>
            <a:ext cx="3108960" cy="45720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2103120"/>
            <a:ext cx="2834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Unclear market position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60520" y="2075688"/>
            <a:ext cx="7040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Five Forces + customer segmentation + competitor analysis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160520" y="2496312"/>
            <a:ext cx="7086600" cy="0"/>
          </a:xfrm>
          <a:prstGeom prst="line">
            <a:avLst/>
          </a:prstGeom>
          <a:ln w="762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31520" y="2642615"/>
            <a:ext cx="3108960" cy="45720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2761487"/>
            <a:ext cx="2834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Margin under pressure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60520" y="2734056"/>
            <a:ext cx="7040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Price waterfall + unit economics + cost-driver analysis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160520" y="3154679"/>
            <a:ext cx="7086600" cy="0"/>
          </a:xfrm>
          <a:prstGeom prst="line">
            <a:avLst/>
          </a:prstGeom>
          <a:ln w="762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731520" y="3300984"/>
            <a:ext cx="3108960" cy="45720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3419856"/>
            <a:ext cx="2834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Cash tied up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60520" y="3392424"/>
            <a:ext cx="7040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Cash conversion cycle + SKU/customer segmentation + root-cause analysis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160520" y="3813048"/>
            <a:ext cx="7086600" cy="0"/>
          </a:xfrm>
          <a:prstGeom prst="line">
            <a:avLst/>
          </a:prstGeom>
          <a:ln w="762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731520" y="3959352"/>
            <a:ext cx="3108960" cy="45720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68680" y="4078224"/>
            <a:ext cx="2834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Service deterioration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60520" y="4050791"/>
            <a:ext cx="7040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Process map + bottleneck / queue analysis + DMAIC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4160520" y="4471416"/>
            <a:ext cx="7086600" cy="0"/>
          </a:xfrm>
          <a:prstGeom prst="line">
            <a:avLst/>
          </a:prstGeom>
          <a:ln w="762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731520" y="4617720"/>
            <a:ext cx="3108960" cy="45720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68680" y="4736592"/>
            <a:ext cx="2834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Transformation stalled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60520" y="4709159"/>
            <a:ext cx="7040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7S / operating model + decision rights + change adoption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4160520" y="5129783"/>
            <a:ext cx="7086600" cy="0"/>
          </a:xfrm>
          <a:prstGeom prst="line">
            <a:avLst/>
          </a:prstGeom>
          <a:ln w="7620">
            <a:solidFill>
              <a:srgbClr val="DA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731520" y="5276088"/>
            <a:ext cx="3108960" cy="457200"/>
          </a:xfrm>
          <a:prstGeom prst="roundRect">
            <a:avLst>
              <a:gd name="adj" fmla="val 12000"/>
            </a:avLst>
          </a:prstGeom>
          <a:solidFill>
            <a:srgbClr val="F2F6FA"/>
          </a:solidFill>
          <a:ln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/>
            </a:pPr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68680" y="5394960"/>
            <a:ext cx="2834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0D1C31"/>
                </a:solidFill>
                <a:latin typeface="Aptos"/>
              </a:rPr>
              <a:t>Uncertain future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160520" y="5367528"/>
            <a:ext cx="7040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5D6C7C"/>
                </a:solidFill>
                <a:latin typeface="Aptos"/>
              </a:rPr>
              <a:t>Scenarios + leading indicators + contingency triggers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731520"/>
            <a:ext cx="9966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E0AA41"/>
                </a:solidFill>
                <a:latin typeface="Aptos Display"/>
              </a:rPr>
              <a:t>EXECUTIVE ADVISORY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978408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2900" b="1">
                <a:solidFill>
                  <a:srgbClr val="FFFFFF"/>
                </a:solidFill>
                <a:latin typeface="Aptos Display"/>
              </a:rPr>
              <a:t>Start with the business problem.
Deliver measurable impact.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804672" y="3657600"/>
            <a:ext cx="4956048" cy="0"/>
          </a:xfrm>
          <a:prstGeom prst="line">
            <a:avLst/>
          </a:prstGeom>
          <a:ln w="31750">
            <a:solidFill>
              <a:srgbClr val="0099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22960" y="3977639"/>
            <a:ext cx="896112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D6E1ED"/>
                </a:solidFill>
                <a:latin typeface="Aptos"/>
              </a:rPr>
              <a:t>A structured, independent partner for decisions that matter—across strategy, finance, cost, operations, growth and transformation.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257800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FFFFFF"/>
                </a:solidFill>
                <a:latin typeface="Aptos Display"/>
              </a:rPr>
              <a:t>NEXT STEP  |  Choose one priority problem for a focused diagnostic.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89320"/>
            <a:ext cx="7315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0" i="0">
                <a:solidFill>
                  <a:srgbClr val="AAB8C6"/>
                </a:solidFill>
                <a:latin typeface="Aptos"/>
              </a:rPr>
              <a:t>Replace with your name • contact details • credentials • selected proof points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28816"/>
            <a:ext cx="8686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 sz="1700"/>
            </a:pPr>
            <a:r>
              <a:rPr sz="1700" b="1" i="0">
                <a:solidFill>
                  <a:srgbClr val="B4C0CD"/>
                </a:solidFill>
                <a:latin typeface="Aptos Display"/>
              </a:rPr>
              <a:t>CONFIDENTIAL • EXECUTIVE DISCUSSION DRAFT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92240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defRPr sz="1700"/>
            </a:pPr>
            <a:r>
              <a:rPr sz="1700" b="1" i="0">
                <a:solidFill>
                  <a:srgbClr val="B4C0CD"/>
                </a:solidFill>
                <a:latin typeface="Aptos Display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 Advisory Frameworks &amp; CEO Pitch — 17 pt Persuasive Edition</dc:title>
  <dc:subject>CEO-focused consulting pitch with 17 pt typography and persuasive executive messaging</dc:subject>
  <dc:creator>OpenAI</dc:creator>
  <cp:keywords>strategy, consulting, CEO, frameworks, value creation, transformation</cp:keywords>
  <dc:description>generated using python-pptx</dc:description>
  <cp:lastModifiedBy>Sachin Alawani</cp:lastModifiedBy>
  <cp:revision>2</cp:revision>
  <dcterms:created xsi:type="dcterms:W3CDTF">2013-01-27T09:14:16Z</dcterms:created>
  <dcterms:modified xsi:type="dcterms:W3CDTF">2026-10-29T18:06:39Z</dcterms:modified>
  <cp:category/>
</cp:coreProperties>
</file>