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D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503920" y="1051560"/>
            <a:ext cx="2377440" cy="2377440"/>
          </a:xfrm>
          <a:prstGeom prst="ellipse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26880" y="1874519"/>
            <a:ext cx="1828800" cy="1828800"/>
          </a:xfrm>
          <a:prstGeom prst="ellipse">
            <a:avLst/>
          </a:prstGeom>
          <a:solidFill>
            <a:srgbClr val="57CBCA"/>
          </a:solidFill>
          <a:ln>
            <a:solidFill>
              <a:srgbClr val="57CB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966960" y="2514600"/>
            <a:ext cx="1188720" cy="1188720"/>
          </a:xfrm>
          <a:prstGeom prst="ellipse">
            <a:avLst/>
          </a:prstGeom>
          <a:solidFill>
            <a:srgbClr val="EF9743"/>
          </a:solidFill>
          <a:ln>
            <a:solidFill>
              <a:srgbClr val="EF97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822960"/>
            <a:ext cx="713232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200" b="1" i="0">
                <a:solidFill>
                  <a:srgbClr val="57CBCA"/>
                </a:solidFill>
                <a:latin typeface="Aptos"/>
              </a:defRPr>
            </a:pPr>
            <a:r>
              <a:t>CEO / CFO / COO DECISION FRAMEWORK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417320"/>
            <a:ext cx="7498079" cy="1371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3400" b="1" i="0">
                <a:solidFill>
                  <a:srgbClr val="FFFFFF"/>
                </a:solidFill>
                <a:latin typeface="Aptos"/>
              </a:defRPr>
            </a:pPr>
            <a:r>
              <a:t>FROM THIN PROFITS</a:t>
            </a:r>
          </a:p>
          <a:p>
            <a:pPr algn="l">
              <a:spcAft>
                <a:spcPts val="400"/>
              </a:spcAft>
              <a:defRPr sz="3400" b="1" i="0">
                <a:solidFill>
                  <a:srgbClr val="FFFFFF"/>
                </a:solidFill>
                <a:latin typeface="Aptos"/>
              </a:defRPr>
            </a:pPr>
            <a:r>
              <a:t>TO SUSTAINABLE VALUE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63240"/>
            <a:ext cx="6858000" cy="8229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900" b="0" i="0">
                <a:solidFill>
                  <a:srgbClr val="DCE6EF"/>
                </a:solidFill>
                <a:latin typeface="Aptos"/>
              </a:defRPr>
            </a:pPr>
            <a:r>
              <a:t>A whole-business diagnostic to identify root causes, quantify the profit gap and turn insight into measurable impact.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4343400"/>
            <a:ext cx="1965960" cy="438912"/>
          </a:xfrm>
          <a:prstGeom prst="round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59536" y="4361688"/>
            <a:ext cx="1856231" cy="40233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DIAGNOSE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926080" y="4343400"/>
            <a:ext cx="1965960" cy="438912"/>
          </a:xfrm>
          <a:prstGeom prst="roundRect">
            <a:avLst/>
          </a:prstGeom>
          <a:solidFill>
            <a:srgbClr val="182C43"/>
          </a:solidFill>
          <a:ln>
            <a:solidFill>
              <a:srgbClr val="182C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980944" y="4361688"/>
            <a:ext cx="1856231" cy="40233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PRIORITIZE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47488" y="4343400"/>
            <a:ext cx="1965960" cy="438912"/>
          </a:xfrm>
          <a:prstGeom prst="roundRect">
            <a:avLst/>
          </a:prstGeom>
          <a:solidFill>
            <a:srgbClr val="EF9743"/>
          </a:solidFill>
          <a:ln>
            <a:solidFill>
              <a:srgbClr val="EF97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102351" y="4361688"/>
            <a:ext cx="1856231" cy="40233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TRANSFORM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6172200"/>
            <a:ext cx="73152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100" b="0" i="0">
                <a:solidFill>
                  <a:srgbClr val="BECAD6"/>
                </a:solidFill>
                <a:latin typeface="Aptos"/>
              </a:defRPr>
            </a:pPr>
            <a:r>
              <a:t>A practical framework for manufacturing, logistics, trading and services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547104"/>
            <a:ext cx="9601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900" b="1" i="0">
                <a:solidFill>
                  <a:srgbClr val="BECAD6"/>
                </a:solidFill>
                <a:latin typeface="Aptos"/>
              </a:defRPr>
            </a:pPr>
            <a:r>
              <a:t>PROFIT TRANSFORMATION  |  DIAGNOSTIC &amp; ACTION FRAMEWORK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64240" y="651967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400"/>
              </a:spcAft>
              <a:defRPr sz="1000" b="1" i="0">
                <a:solidFill>
                  <a:srgbClr val="BECAD6"/>
                </a:solidFill>
                <a:latin typeface="Aptos"/>
              </a:defRPr>
            </a:pPr>
            <a: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37744"/>
            <a:ext cx="111556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000" b="1" i="0">
                <a:solidFill>
                  <a:srgbClr val="00A0A0"/>
                </a:solidFill>
                <a:latin typeface="Aptos"/>
              </a:defRPr>
            </a:pPr>
            <a:r>
              <a:t>01  |  EXECUTIVE THESIS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2800" b="1" i="0">
                <a:solidFill>
                  <a:srgbClr val="0F1D30"/>
                </a:solidFill>
                <a:latin typeface="Aptos"/>
              </a:defRPr>
            </a:pPr>
            <a:r>
              <a:t>Profit is an outcome—not a department's problem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88720"/>
            <a:ext cx="1051560" cy="50292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1481328"/>
            <a:ext cx="4572000" cy="5943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2200" b="1" i="0">
                <a:solidFill>
                  <a:srgbClr val="0F1D30"/>
                </a:solidFill>
                <a:latin typeface="Aptos"/>
              </a:defRPr>
            </a:pPr>
            <a:r>
              <a:t>Thin profit can originate anywhere in the business system.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212848"/>
            <a:ext cx="4389120" cy="1828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700" b="0" i="0">
                <a:solidFill>
                  <a:srgbClr val="23303D"/>
                </a:solidFill>
                <a:latin typeface="Aptos"/>
              </a:defRPr>
            </a:pPr>
            <a:r>
              <a:t>A company may sell more and earn less; run a busy plant with poor throughput; or report profit while cash is trapped in inventory and receivables.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257800" y="1508760"/>
            <a:ext cx="27889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257800" y="1508760"/>
            <a:ext cx="82296" cy="1417320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458968" y="1636776"/>
            <a:ext cx="245973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700" b="1" i="0">
                <a:solidFill>
                  <a:srgbClr val="0F1D30"/>
                </a:solidFill>
                <a:latin typeface="Aptos"/>
              </a:defRPr>
            </a:pPr>
            <a:r>
              <a:t>Commercial engine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58968" y="2093976"/>
            <a:ext cx="2441448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Demand • price • mix • customer economics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321040" y="1508760"/>
            <a:ext cx="27889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321040" y="1508760"/>
            <a:ext cx="82296" cy="1417320"/>
          </a:xfrm>
          <a:prstGeom prst="rect">
            <a:avLst/>
          </a:prstGeom>
          <a:solidFill>
            <a:srgbClr val="EF9743"/>
          </a:solidFill>
          <a:ln>
            <a:solidFill>
              <a:srgbClr val="EF97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22208" y="1636776"/>
            <a:ext cx="245973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700" b="1" i="0">
                <a:solidFill>
                  <a:srgbClr val="0F1D30"/>
                </a:solidFill>
                <a:latin typeface="Aptos"/>
              </a:defRPr>
            </a:pPr>
            <a:r>
              <a:t>Delivery engine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22208" y="2093976"/>
            <a:ext cx="2441448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Procurement • capacity • quality • productivity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257800" y="3218688"/>
            <a:ext cx="27889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257800" y="3218688"/>
            <a:ext cx="82296" cy="1417320"/>
          </a:xfrm>
          <a:prstGeom prst="rect">
            <a:avLst/>
          </a:prstGeom>
          <a:solidFill>
            <a:srgbClr val="57CBCA"/>
          </a:solidFill>
          <a:ln>
            <a:solidFill>
              <a:srgbClr val="57CB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458968" y="3346704"/>
            <a:ext cx="245973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700" b="1" i="0">
                <a:solidFill>
                  <a:srgbClr val="0F1D30"/>
                </a:solidFill>
                <a:latin typeface="Aptos"/>
              </a:defRPr>
            </a:pPr>
            <a:r>
              <a:t>Financial engine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58968" y="3803904"/>
            <a:ext cx="2441448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Cost structure • working capital • debt • capital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321040" y="3218688"/>
            <a:ext cx="27889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321040" y="3218688"/>
            <a:ext cx="82296" cy="1417320"/>
          </a:xfrm>
          <a:prstGeom prst="rect">
            <a:avLst/>
          </a:prstGeom>
          <a:solidFill>
            <a:srgbClr val="269969"/>
          </a:solidFill>
          <a:ln>
            <a:solidFill>
              <a:srgbClr val="269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522208" y="3346704"/>
            <a:ext cx="245973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700" b="1" i="0">
                <a:solidFill>
                  <a:srgbClr val="0F1D30"/>
                </a:solidFill>
                <a:latin typeface="Aptos"/>
              </a:defRPr>
            </a:pPr>
            <a:r>
              <a:t>Management engine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22208" y="3803904"/>
            <a:ext cx="2441448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Strategy • people • data • accountability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629400" y="2926080"/>
            <a:ext cx="0" cy="274320"/>
          </a:xfrm>
          <a:prstGeom prst="line">
            <a:avLst/>
          </a:prstGeom>
          <a:ln w="25400">
            <a:solidFill>
              <a:srgbClr val="00A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9692640" y="2926080"/>
            <a:ext cx="0" cy="274320"/>
          </a:xfrm>
          <a:prstGeom prst="line">
            <a:avLst/>
          </a:prstGeom>
          <a:ln w="25400">
            <a:solidFill>
              <a:srgbClr val="EF97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94360" y="4983480"/>
            <a:ext cx="10515600" cy="777240"/>
          </a:xfrm>
          <a:prstGeom prst="roundRect">
            <a:avLst/>
          </a:prstGeom>
          <a:solidFill>
            <a:srgbClr val="0F1D30"/>
          </a:solidFill>
          <a:ln>
            <a:solidFill>
              <a:srgbClr val="0F1D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22960" y="5138928"/>
            <a:ext cx="10058400" cy="38404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spcAft>
                <a:spcPts val="400"/>
              </a:spcAft>
              <a:defRPr sz="1900" b="1" i="0">
                <a:solidFill>
                  <a:srgbClr val="FFFFFF"/>
                </a:solidFill>
                <a:latin typeface="Aptos"/>
              </a:defRPr>
            </a:pPr>
            <a:r>
              <a:t>Diagnose the system. Quantify the economics. Fix the causes. Verify the results.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547104"/>
            <a:ext cx="9601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900" b="1" i="0">
                <a:solidFill>
                  <a:srgbClr val="677786"/>
                </a:solidFill>
                <a:latin typeface="Aptos"/>
              </a:defRPr>
            </a:pPr>
            <a:r>
              <a:t>PROFIT TRANSFORMATION  |  DIAGNOSTIC &amp; ACTION FRAMEWORK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64240" y="651967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400"/>
              </a:spcAft>
              <a:defRPr sz="1000" b="1" i="0">
                <a:solidFill>
                  <a:srgbClr val="677786"/>
                </a:solidFill>
                <a:latin typeface="Aptos"/>
              </a:defRPr>
            </a:pPr>
            <a: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37744"/>
            <a:ext cx="111556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000" b="1" i="0">
                <a:solidFill>
                  <a:srgbClr val="00A0A0"/>
                </a:solidFill>
                <a:latin typeface="Aptos"/>
              </a:defRPr>
            </a:pPr>
            <a:r>
              <a:t>02  |  PROFIT LOGIC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2800" b="1" i="0">
                <a:solidFill>
                  <a:srgbClr val="0F1D30"/>
                </a:solidFill>
                <a:latin typeface="Aptos"/>
              </a:defRPr>
            </a:pPr>
            <a:r>
              <a:t>Start with the profit equation—and trace every driver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88720"/>
            <a:ext cx="1051560" cy="50292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1417320"/>
            <a:ext cx="182880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200" b="1" i="0">
                <a:solidFill>
                  <a:srgbClr val="00A0A0"/>
                </a:solidFill>
                <a:latin typeface="Aptos"/>
              </a:defRPr>
            </a:pPr>
            <a:r>
              <a:t>REVENUE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783080"/>
            <a:ext cx="20574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4360" y="1783080"/>
            <a:ext cx="82296" cy="914400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95528" y="1911095"/>
            <a:ext cx="172821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Volume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2368296"/>
            <a:ext cx="1709928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300" b="0" i="0">
                <a:solidFill>
                  <a:srgbClr val="23303D"/>
                </a:solidFill>
                <a:latin typeface="Aptos"/>
              </a:defRPr>
            </a:pPr>
            <a:r>
              <a:t>Units / orders / customers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15768" y="2057400"/>
            <a:ext cx="32004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400"/>
              </a:spcAft>
              <a:defRPr sz="2200" b="1" i="0">
                <a:solidFill>
                  <a:srgbClr val="0F1D30"/>
                </a:solidFill>
                <a:latin typeface="Aptos"/>
              </a:defRPr>
            </a:pPr>
            <a:r>
              <a:t>×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063240" y="1783080"/>
            <a:ext cx="20574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063240" y="1783080"/>
            <a:ext cx="82296" cy="914400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264408" y="1911095"/>
            <a:ext cx="172821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Realized price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64408" y="2368296"/>
            <a:ext cx="1709928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300" b="0" i="0">
                <a:solidFill>
                  <a:srgbClr val="23303D"/>
                </a:solidFill>
                <a:latin typeface="Aptos"/>
              </a:defRPr>
            </a:pPr>
            <a:r>
              <a:t>Net of discounts / rebates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257800" y="2240280"/>
            <a:ext cx="548640" cy="0"/>
          </a:xfrm>
          <a:prstGeom prst="line">
            <a:avLst/>
          </a:prstGeom>
          <a:ln w="25400">
            <a:solidFill>
              <a:srgbClr val="00A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852160" y="1783080"/>
            <a:ext cx="205740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852160" y="1783080"/>
            <a:ext cx="82296" cy="914400"/>
          </a:xfrm>
          <a:prstGeom prst="rect">
            <a:avLst/>
          </a:prstGeom>
          <a:solidFill>
            <a:srgbClr val="0F1D30"/>
          </a:solidFill>
          <a:ln>
            <a:solidFill>
              <a:srgbClr val="0F1D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053328" y="1911095"/>
            <a:ext cx="172821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Revenue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53328" y="2368296"/>
            <a:ext cx="1709928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300" b="0" i="0">
                <a:solidFill>
                  <a:srgbClr val="23303D"/>
                </a:solidFill>
                <a:latin typeface="Aptos"/>
              </a:defRPr>
            </a:pPr>
            <a:r>
              <a:t>Volume × price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2057400"/>
            <a:ext cx="36576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400"/>
              </a:spcAft>
              <a:defRPr sz="2200" b="1" i="0">
                <a:solidFill>
                  <a:srgbClr val="EF9743"/>
                </a:solidFill>
                <a:latin typeface="Aptos"/>
              </a:defRPr>
            </a:pPr>
            <a:r>
              <a:t>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412480" y="1783080"/>
            <a:ext cx="256032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412480" y="1783080"/>
            <a:ext cx="82296" cy="914400"/>
          </a:xfrm>
          <a:prstGeom prst="rect">
            <a:avLst/>
          </a:prstGeom>
          <a:solidFill>
            <a:srgbClr val="EF9743"/>
          </a:solidFill>
          <a:ln>
            <a:solidFill>
              <a:srgbClr val="EF97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613648" y="1911095"/>
            <a:ext cx="223113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Operating costs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13648" y="2368296"/>
            <a:ext cx="2212848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300" b="0" i="0">
                <a:solidFill>
                  <a:srgbClr val="23303D"/>
                </a:solidFill>
                <a:latin typeface="Aptos"/>
              </a:defRPr>
            </a:pPr>
            <a:r>
              <a:t>Materials, labour, overheads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9692640" y="2743200"/>
            <a:ext cx="0" cy="411480"/>
          </a:xfrm>
          <a:prstGeom prst="line">
            <a:avLst/>
          </a:prstGeom>
          <a:ln w="25400">
            <a:solidFill>
              <a:srgbClr val="EF97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5852160" y="3200400"/>
            <a:ext cx="5120640" cy="841248"/>
          </a:xfrm>
          <a:prstGeom prst="roundRect">
            <a:avLst/>
          </a:prstGeom>
          <a:solidFill>
            <a:srgbClr val="0F1D30"/>
          </a:solidFill>
          <a:ln>
            <a:solidFill>
              <a:srgbClr val="0F1D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080760" y="3364992"/>
            <a:ext cx="4663440" cy="438912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spcAft>
                <a:spcPts val="400"/>
              </a:spcAft>
              <a:defRPr sz="1800" b="1" i="0">
                <a:solidFill>
                  <a:srgbClr val="FFFFFF"/>
                </a:solidFill>
                <a:latin typeface="Aptos"/>
              </a:defRPr>
            </a:pPr>
            <a:r>
              <a:t>OPERATING PROFIT  =  REVENUE − OPERATING COSTS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94360" y="3657600"/>
            <a:ext cx="246888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594360" y="3657600"/>
            <a:ext cx="82296" cy="1051560"/>
          </a:xfrm>
          <a:prstGeom prst="rect">
            <a:avLst/>
          </a:prstGeom>
          <a:solidFill>
            <a:srgbClr val="C64A4A"/>
          </a:solidFill>
          <a:ln>
            <a:solidFill>
              <a:srgbClr val="C64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95528" y="3785615"/>
            <a:ext cx="213969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Below operating profit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5528" y="4242816"/>
            <a:ext cx="2121408" cy="36575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300" b="0" i="0">
                <a:solidFill>
                  <a:srgbClr val="23303D"/>
                </a:solidFill>
                <a:latin typeface="Aptos"/>
              </a:defRPr>
            </a:pPr>
            <a:r>
              <a:t>Finance cost • tax • exceptional items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337560" y="3657600"/>
            <a:ext cx="214884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3337560" y="3657600"/>
            <a:ext cx="82296" cy="1051560"/>
          </a:xfrm>
          <a:prstGeom prst="rect">
            <a:avLst/>
          </a:prstGeom>
          <a:solidFill>
            <a:srgbClr val="57CBCA"/>
          </a:solidFill>
          <a:ln>
            <a:solidFill>
              <a:srgbClr val="57CB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3538728" y="3785615"/>
            <a:ext cx="181965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Cash conversion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538728" y="4242816"/>
            <a:ext cx="1801368" cy="36575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300" b="0" i="0">
                <a:solidFill>
                  <a:srgbClr val="23303D"/>
                </a:solidFill>
                <a:latin typeface="Aptos"/>
              </a:defRPr>
            </a:pPr>
            <a:r>
              <a:t>Receivables • inventory • payables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5166360"/>
            <a:ext cx="1051560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23303D"/>
                </a:solidFill>
                <a:latin typeface="Aptos"/>
              </a:defRPr>
            </a:pPr>
            <a:r>
              <a:t>Also test: working capital, capital expenditure, debt maturity and return on capital. Profitability and liquidity are related—but not identical.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6547104"/>
            <a:ext cx="9601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900" b="1" i="0">
                <a:solidFill>
                  <a:srgbClr val="677786"/>
                </a:solidFill>
                <a:latin typeface="Aptos"/>
              </a:defRPr>
            </a:pPr>
            <a:r>
              <a:t>PROFIT TRANSFORMATION  |  DIAGNOSTIC &amp; ACTION FRAMEWORK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064240" y="651967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400"/>
              </a:spcAft>
              <a:defRPr sz="1000" b="1" i="0">
                <a:solidFill>
                  <a:srgbClr val="677786"/>
                </a:solidFill>
                <a:latin typeface="Aptos"/>
              </a:defRPr>
            </a:pPr>
            <a: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37744"/>
            <a:ext cx="111556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000" b="1" i="0">
                <a:solidFill>
                  <a:srgbClr val="00A0A0"/>
                </a:solidFill>
                <a:latin typeface="Aptos"/>
              </a:defRPr>
            </a:pPr>
            <a:r>
              <a:t>03  |  DIAGNOSTIC UNIVERSE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2800" b="1" i="0">
                <a:solidFill>
                  <a:srgbClr val="0F1D30"/>
                </a:solidFill>
                <a:latin typeface="Aptos"/>
              </a:defRPr>
            </a:pPr>
            <a:r>
              <a:t>30 diagnostic factors across six business domains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88720"/>
            <a:ext cx="1051560" cy="50292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94360" y="1508760"/>
            <a:ext cx="32461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508760"/>
            <a:ext cx="82296" cy="1417320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1636776"/>
            <a:ext cx="291693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MARKET &amp; CUSTOMER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093976"/>
            <a:ext cx="2898648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300" b="0" i="0">
                <a:solidFill>
                  <a:srgbClr val="23303D"/>
                </a:solidFill>
                <a:latin typeface="Aptos"/>
              </a:defRPr>
            </a:pPr>
            <a:r>
              <a:t>Demand • customer needs • competition • channels • retention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06240" y="1508760"/>
            <a:ext cx="32461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206240" y="1508760"/>
            <a:ext cx="82296" cy="1417320"/>
          </a:xfrm>
          <a:prstGeom prst="rect">
            <a:avLst/>
          </a:prstGeom>
          <a:solidFill>
            <a:srgbClr val="EF9743"/>
          </a:solidFill>
          <a:ln>
            <a:solidFill>
              <a:srgbClr val="EF97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407407" y="1636776"/>
            <a:ext cx="291693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PRODUCT &amp; PRICE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07407" y="2093976"/>
            <a:ext cx="2898648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300" b="0" i="0">
                <a:solidFill>
                  <a:srgbClr val="23303D"/>
                </a:solidFill>
                <a:latin typeface="Aptos"/>
              </a:defRPr>
            </a:pPr>
            <a:r>
              <a:t>Portfolio • lifecycle • quality • pricing • discounting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18120" y="1508760"/>
            <a:ext cx="32461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818120" y="1508760"/>
            <a:ext cx="82296" cy="1417320"/>
          </a:xfrm>
          <a:prstGeom prst="rect">
            <a:avLst/>
          </a:prstGeom>
          <a:solidFill>
            <a:srgbClr val="269969"/>
          </a:solidFill>
          <a:ln>
            <a:solidFill>
              <a:srgbClr val="269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19288" y="1636776"/>
            <a:ext cx="291693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SUPPLY &amp; OPERATIONS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19288" y="2093976"/>
            <a:ext cx="2898648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300" b="0" i="0">
                <a:solidFill>
                  <a:srgbClr val="23303D"/>
                </a:solidFill>
                <a:latin typeface="Aptos"/>
              </a:defRPr>
            </a:pPr>
            <a:r>
              <a:t>Procurement • vendors • capacity • throughput • logistics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94360" y="3429000"/>
            <a:ext cx="32461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94360" y="3429000"/>
            <a:ext cx="82296" cy="1417320"/>
          </a:xfrm>
          <a:prstGeom prst="rect">
            <a:avLst/>
          </a:prstGeom>
          <a:solidFill>
            <a:srgbClr val="57CBCA"/>
          </a:solidFill>
          <a:ln>
            <a:solidFill>
              <a:srgbClr val="57CB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95528" y="3557016"/>
            <a:ext cx="291693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COST &amp; CAPITAL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8" y="4014215"/>
            <a:ext cx="2898648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300" b="0" i="0">
                <a:solidFill>
                  <a:srgbClr val="23303D"/>
                </a:solidFill>
                <a:latin typeface="Aptos"/>
              </a:defRPr>
            </a:pPr>
            <a:r>
              <a:t>Fixed / variable costs • inventory • assets • debt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206240" y="3429000"/>
            <a:ext cx="32461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206240" y="3429000"/>
            <a:ext cx="82296" cy="1417320"/>
          </a:xfrm>
          <a:prstGeom prst="rect">
            <a:avLst/>
          </a:prstGeom>
          <a:solidFill>
            <a:srgbClr val="C64A4A"/>
          </a:solidFill>
          <a:ln>
            <a:solidFill>
              <a:srgbClr val="C64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407407" y="3557016"/>
            <a:ext cx="291693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PEOPLE &amp; MANAGEMENT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07407" y="4014215"/>
            <a:ext cx="2898648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300" b="0" i="0">
                <a:solidFill>
                  <a:srgbClr val="23303D"/>
                </a:solidFill>
                <a:latin typeface="Aptos"/>
              </a:defRPr>
            </a:pPr>
            <a:r>
              <a:t>Skills • labour • organization • governance • execution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818120" y="3429000"/>
            <a:ext cx="32461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7818120" y="3429000"/>
            <a:ext cx="82296" cy="1417320"/>
          </a:xfrm>
          <a:prstGeom prst="rect">
            <a:avLst/>
          </a:prstGeom>
          <a:solidFill>
            <a:srgbClr val="182C43"/>
          </a:solidFill>
          <a:ln>
            <a:solidFill>
              <a:srgbClr val="182C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019288" y="3557016"/>
            <a:ext cx="291693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EXTERNAL &amp; RISK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19288" y="4014215"/>
            <a:ext cx="2898648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300" b="0" i="0">
                <a:solidFill>
                  <a:srgbClr val="23303D"/>
                </a:solidFill>
                <a:latin typeface="Aptos"/>
              </a:defRPr>
            </a:pPr>
            <a:r>
              <a:t>Tax • regulation • FX • contracts • shocks • resilience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" y="5440680"/>
            <a:ext cx="1051560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Use this as a checklist—not a presumption that every factor is a problem.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" y="6547104"/>
            <a:ext cx="9601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900" b="1" i="0">
                <a:solidFill>
                  <a:srgbClr val="677786"/>
                </a:solidFill>
                <a:latin typeface="Aptos"/>
              </a:defRPr>
            </a:pPr>
            <a:r>
              <a:t>PROFIT TRANSFORMATION  |  DIAGNOSTIC &amp; ACTION FRAMEWORK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064240" y="651967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400"/>
              </a:spcAft>
              <a:defRPr sz="1000" b="1" i="0">
                <a:solidFill>
                  <a:srgbClr val="677786"/>
                </a:solidFill>
                <a:latin typeface="Aptos"/>
              </a:defRPr>
            </a:pPr>
            <a: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37744"/>
            <a:ext cx="111556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000" b="1" i="0">
                <a:solidFill>
                  <a:srgbClr val="00A0A0"/>
                </a:solidFill>
                <a:latin typeface="Aptos"/>
              </a:defRPr>
            </a:pPr>
            <a:r>
              <a:t>04  |  MARKET, PRODUCT &amp; CUSTOMER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2800" b="1" i="0">
                <a:solidFill>
                  <a:srgbClr val="0F1D30"/>
                </a:solidFill>
                <a:latin typeface="Aptos"/>
              </a:defRPr>
            </a:pPr>
            <a:r>
              <a:t>Commercial economics: are we selling the right value to the right customer?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88720"/>
            <a:ext cx="1051560" cy="50292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94360" y="1554480"/>
            <a:ext cx="260604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554480"/>
            <a:ext cx="82296" cy="2286000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1682495"/>
            <a:ext cx="227685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MARKET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139696"/>
            <a:ext cx="2258568" cy="1600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Demand decline</a:t>
            </a:r>
          </a:p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Saturation / seasonality</a:t>
            </a:r>
          </a:p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Substitutes / imports</a:t>
            </a:r>
          </a:p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Competitor cost advantage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892807" y="3913632"/>
            <a:ext cx="0" cy="338328"/>
          </a:xfrm>
          <a:prstGeom prst="line">
            <a:avLst/>
          </a:prstGeom>
          <a:ln w="19050">
            <a:solidFill>
              <a:srgbClr val="00A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21792" y="4343400"/>
            <a:ext cx="2560320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400"/>
              </a:spcAft>
              <a:defRPr sz="1400" b="1" i="0">
                <a:solidFill>
                  <a:srgbClr val="0F1D30"/>
                </a:solidFill>
                <a:latin typeface="Aptos"/>
              </a:defRPr>
            </a:pPr>
            <a:r>
              <a:t>Reassess demand; focus on attractive segments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47288" y="1554480"/>
            <a:ext cx="260604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447288" y="1554480"/>
            <a:ext cx="82296" cy="2286000"/>
          </a:xfrm>
          <a:prstGeom prst="rect">
            <a:avLst/>
          </a:prstGeom>
          <a:solidFill>
            <a:srgbClr val="EF9743"/>
          </a:solidFill>
          <a:ln>
            <a:solidFill>
              <a:srgbClr val="EF97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48456" y="1682495"/>
            <a:ext cx="227685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PRODUCT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48456" y="2139696"/>
            <a:ext cx="2258568" cy="1600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Weak differentiation</a:t>
            </a:r>
          </a:p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Poor quality / returns</a:t>
            </a:r>
          </a:p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SKU proliferation</a:t>
            </a:r>
          </a:p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Obsolete portfolio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745736" y="3913632"/>
            <a:ext cx="0" cy="338328"/>
          </a:xfrm>
          <a:prstGeom prst="line">
            <a:avLst/>
          </a:prstGeom>
          <a:ln w="19050">
            <a:solidFill>
              <a:srgbClr val="EF97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474720" y="4343400"/>
            <a:ext cx="2560320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400"/>
              </a:spcAft>
              <a:defRPr sz="1400" b="1" i="0">
                <a:solidFill>
                  <a:srgbClr val="0F1D30"/>
                </a:solidFill>
                <a:latin typeface="Aptos"/>
              </a:defRPr>
            </a:pPr>
            <a:r>
              <a:t>Rationalize; redesign; differentiate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0216" y="1554480"/>
            <a:ext cx="260604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300216" y="1554480"/>
            <a:ext cx="82296" cy="2286000"/>
          </a:xfrm>
          <a:prstGeom prst="rect">
            <a:avLst/>
          </a:prstGeom>
          <a:solidFill>
            <a:srgbClr val="269969"/>
          </a:solidFill>
          <a:ln>
            <a:solidFill>
              <a:srgbClr val="269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01384" y="1682495"/>
            <a:ext cx="227685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PRICE &amp; MIX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01384" y="2139696"/>
            <a:ext cx="2258568" cy="1600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Discount leakage</a:t>
            </a:r>
          </a:p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Bad contract terms</a:t>
            </a:r>
          </a:p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Wrong product mix</a:t>
            </a:r>
          </a:p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No price escalation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598664" y="3913632"/>
            <a:ext cx="0" cy="338328"/>
          </a:xfrm>
          <a:prstGeom prst="line">
            <a:avLst/>
          </a:prstGeom>
          <a:ln w="19050">
            <a:solidFill>
              <a:srgbClr val="2699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327648" y="4343400"/>
            <a:ext cx="2560320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400"/>
              </a:spcAft>
              <a:defRPr sz="1400" b="1" i="0">
                <a:solidFill>
                  <a:srgbClr val="0F1D30"/>
                </a:solidFill>
                <a:latin typeface="Aptos"/>
              </a:defRPr>
            </a:pPr>
            <a:r>
              <a:t>Reprice selectively; manage discount authority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53144" y="1554480"/>
            <a:ext cx="260604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9153144" y="1554480"/>
            <a:ext cx="82296" cy="2286000"/>
          </a:xfrm>
          <a:prstGeom prst="rect">
            <a:avLst/>
          </a:prstGeom>
          <a:solidFill>
            <a:srgbClr val="57CBCA"/>
          </a:solidFill>
          <a:ln>
            <a:solidFill>
              <a:srgbClr val="57CB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354312" y="1682495"/>
            <a:ext cx="227685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CUSTOMER &amp; CHANNEL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54312" y="2139696"/>
            <a:ext cx="2258568" cy="1600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Unprofitable service burden</a:t>
            </a:r>
          </a:p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High acquisition cost</a:t>
            </a:r>
          </a:p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Channel commissions</a:t>
            </a:r>
          </a:p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Credit / returns / customization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10451592" y="3913632"/>
            <a:ext cx="0" cy="338328"/>
          </a:xfrm>
          <a:prstGeom prst="line">
            <a:avLst/>
          </a:prstGeom>
          <a:ln w="19050">
            <a:solidFill>
              <a:srgbClr val="57CB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180576" y="4343400"/>
            <a:ext cx="2560320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400"/>
              </a:spcAft>
              <a:defRPr sz="1400" b="1" i="0">
                <a:solidFill>
                  <a:srgbClr val="0F1D30"/>
                </a:solidFill>
                <a:latin typeface="Aptos"/>
              </a:defRPr>
            </a:pPr>
            <a:r>
              <a:t>Price cost-to-serve; reset channel economics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" y="5486400"/>
            <a:ext cx="10789920" cy="530352"/>
          </a:xfrm>
          <a:prstGeom prst="roundRect">
            <a:avLst/>
          </a:prstGeom>
          <a:solidFill>
            <a:srgbClr val="DEF5F3"/>
          </a:solidFill>
          <a:ln>
            <a:solidFill>
              <a:srgbClr val="DEF5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68680" y="5559552"/>
            <a:ext cx="1042416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Test profitability by product × customer × channel × geography—not only at company level.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547104"/>
            <a:ext cx="9601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900" b="1" i="0">
                <a:solidFill>
                  <a:srgbClr val="677786"/>
                </a:solidFill>
                <a:latin typeface="Aptos"/>
              </a:defRPr>
            </a:pPr>
            <a:r>
              <a:t>PROFIT TRANSFORMATION  |  DIAGNOSTIC &amp; ACTION FRAMEWORK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064240" y="651967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400"/>
              </a:spcAft>
              <a:defRPr sz="1000" b="1" i="0">
                <a:solidFill>
                  <a:srgbClr val="677786"/>
                </a:solidFill>
                <a:latin typeface="Aptos"/>
              </a:defRPr>
            </a:pPr>
            <a: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37744"/>
            <a:ext cx="111556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000" b="1" i="0">
                <a:solidFill>
                  <a:srgbClr val="00A0A0"/>
                </a:solidFill>
                <a:latin typeface="Aptos"/>
              </a:defRPr>
            </a:pPr>
            <a:r>
              <a:t>05  |  SUPPLY &amp; DELIVERY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2800" b="1" i="0">
                <a:solidFill>
                  <a:srgbClr val="0F1D30"/>
                </a:solidFill>
                <a:latin typeface="Aptos"/>
              </a:defRPr>
            </a:pPr>
            <a:r>
              <a:t>Operational economics: locate waste, bottlenecks and complexity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88720"/>
            <a:ext cx="1051560" cy="50292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94360" y="1645920"/>
            <a:ext cx="242316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645920"/>
            <a:ext cx="82296" cy="1280160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1773936"/>
            <a:ext cx="209397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700" b="1" i="0">
                <a:solidFill>
                  <a:srgbClr val="0F1D30"/>
                </a:solidFill>
                <a:latin typeface="Aptos"/>
              </a:defRPr>
            </a:pPr>
            <a:r>
              <a:t>SOURCE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231136"/>
            <a:ext cx="2075688" cy="59435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Price • quality</a:t>
            </a:r>
          </a:p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supplier reliability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063240" y="2267712"/>
            <a:ext cx="320039" cy="0"/>
          </a:xfrm>
          <a:prstGeom prst="line">
            <a:avLst/>
          </a:prstGeom>
          <a:ln w="25400">
            <a:solidFill>
              <a:srgbClr val="0F1D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456432" y="1645920"/>
            <a:ext cx="242316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456432" y="1645920"/>
            <a:ext cx="82296" cy="1280160"/>
          </a:xfrm>
          <a:prstGeom prst="rect">
            <a:avLst/>
          </a:prstGeom>
          <a:solidFill>
            <a:srgbClr val="EF9743"/>
          </a:solidFill>
          <a:ln>
            <a:solidFill>
              <a:srgbClr val="EF97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657600" y="1773936"/>
            <a:ext cx="209397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700" b="1" i="0">
                <a:solidFill>
                  <a:srgbClr val="0F1D30"/>
                </a:solidFill>
                <a:latin typeface="Aptos"/>
              </a:defRPr>
            </a:pPr>
            <a:r>
              <a:t>MAKE / SERVE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0" y="2231136"/>
            <a:ext cx="2075688" cy="59435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Yield • labour</a:t>
            </a:r>
          </a:p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uptime • setup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925312" y="2267712"/>
            <a:ext cx="320040" cy="0"/>
          </a:xfrm>
          <a:prstGeom prst="line">
            <a:avLst/>
          </a:prstGeom>
          <a:ln w="25400">
            <a:solidFill>
              <a:srgbClr val="0F1D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318504" y="1645920"/>
            <a:ext cx="242316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318504" y="1645920"/>
            <a:ext cx="82296" cy="1280160"/>
          </a:xfrm>
          <a:prstGeom prst="rect">
            <a:avLst/>
          </a:prstGeom>
          <a:solidFill>
            <a:srgbClr val="269969"/>
          </a:solidFill>
          <a:ln>
            <a:solidFill>
              <a:srgbClr val="269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519672" y="1773936"/>
            <a:ext cx="209397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700" b="1" i="0">
                <a:solidFill>
                  <a:srgbClr val="0F1D30"/>
                </a:solidFill>
                <a:latin typeface="Aptos"/>
              </a:defRPr>
            </a:pPr>
            <a:r>
              <a:t>MOVE / STORE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9672" y="2231136"/>
            <a:ext cx="2075688" cy="59435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Freight • handling</a:t>
            </a:r>
          </a:p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utilization • stock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787384" y="2267712"/>
            <a:ext cx="320040" cy="0"/>
          </a:xfrm>
          <a:prstGeom prst="line">
            <a:avLst/>
          </a:prstGeom>
          <a:ln w="25400">
            <a:solidFill>
              <a:srgbClr val="0F1D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180576" y="1645920"/>
            <a:ext cx="242316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180576" y="1645920"/>
            <a:ext cx="82296" cy="1280160"/>
          </a:xfrm>
          <a:prstGeom prst="rect">
            <a:avLst/>
          </a:prstGeom>
          <a:solidFill>
            <a:srgbClr val="57CBCA"/>
          </a:solidFill>
          <a:ln>
            <a:solidFill>
              <a:srgbClr val="57CB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381744" y="1773936"/>
            <a:ext cx="209397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700" b="1" i="0">
                <a:solidFill>
                  <a:srgbClr val="0F1D30"/>
                </a:solidFill>
                <a:latin typeface="Aptos"/>
              </a:defRPr>
            </a:pPr>
            <a:r>
              <a:t>DELIVER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81744" y="2231136"/>
            <a:ext cx="2075688" cy="59435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OTIF • returns</a:t>
            </a:r>
          </a:p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service cost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3429000"/>
            <a:ext cx="5029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200" b="1" i="0">
                <a:solidFill>
                  <a:srgbClr val="00A0A0"/>
                </a:solidFill>
                <a:latin typeface="Aptos"/>
              </a:defRPr>
            </a:pPr>
            <a:r>
              <a:t>COMMON ROOT CAUSES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3794760"/>
            <a:ext cx="5120640" cy="1645920"/>
          </a:xfrm>
          <a:prstGeom prst="rect">
            <a:avLst/>
          </a:prstGeom>
          <a:noFill/>
        </p:spPr>
        <p:txBody>
          <a:bodyPr wrap="square" lIns="73152" tIns="36576" rIns="36576" bIns="18288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3303D"/>
                </a:solidFill>
                <a:latin typeface="Aptos"/>
              </a:defRPr>
            </a:pPr>
            <a:r>
              <a:t>•  High scrap, rework, breakdowns and long changeovers</a:t>
            </a:r>
          </a:p>
          <a:p>
            <a:pPr>
              <a:spcAft>
                <a:spcPts val="500"/>
              </a:spcAft>
              <a:defRPr sz="1500">
                <a:solidFill>
                  <a:srgbClr val="23303D"/>
                </a:solidFill>
                <a:latin typeface="Aptos"/>
              </a:defRPr>
            </a:pPr>
            <a:r>
              <a:t>•  Idle capacity alongside a constrained bottleneck</a:t>
            </a:r>
          </a:p>
          <a:p>
            <a:pPr>
              <a:spcAft>
                <a:spcPts val="500"/>
              </a:spcAft>
              <a:defRPr sz="1500">
                <a:solidFill>
                  <a:srgbClr val="23303D"/>
                </a:solidFill>
                <a:latin typeface="Aptos"/>
              </a:defRPr>
            </a:pPr>
            <a:r>
              <a:t>•  Excess inventory, stockouts or poor demand planning</a:t>
            </a:r>
          </a:p>
          <a:p>
            <a:pPr>
              <a:spcAft>
                <a:spcPts val="500"/>
              </a:spcAft>
              <a:defRPr sz="1500">
                <a:solidFill>
                  <a:srgbClr val="23303D"/>
                </a:solidFill>
                <a:latin typeface="Aptos"/>
              </a:defRPr>
            </a:pPr>
            <a:r>
              <a:t>•  Low load factors, avoidable handling and route inefficiency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72200" y="3429000"/>
            <a:ext cx="493776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200" b="1" i="0">
                <a:solidFill>
                  <a:srgbClr val="EF9743"/>
                </a:solidFill>
                <a:latin typeface="Aptos"/>
              </a:defRPr>
            </a:pPr>
            <a:r>
              <a:t>TRANSFORMATION LEVERS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72200" y="3794760"/>
            <a:ext cx="5212080" cy="1645920"/>
          </a:xfrm>
          <a:prstGeom prst="rect">
            <a:avLst/>
          </a:prstGeom>
          <a:noFill/>
        </p:spPr>
        <p:txBody>
          <a:bodyPr wrap="square" lIns="73152" tIns="36576" rIns="36576" bIns="18288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3303D"/>
                </a:solidFill>
                <a:latin typeface="Aptos"/>
              </a:defRPr>
            </a:pPr>
            <a:r>
              <a:t>•  Theory of Constraints: elevate the system constraint</a:t>
            </a:r>
          </a:p>
          <a:p>
            <a:pPr>
              <a:spcAft>
                <a:spcPts val="500"/>
              </a:spcAft>
              <a:defRPr sz="1500">
                <a:solidFill>
                  <a:srgbClr val="23303D"/>
                </a:solidFill>
                <a:latin typeface="Aptos"/>
              </a:defRPr>
            </a:pPr>
            <a:r>
              <a:t>•  Lean / Six Sigma: remove causes of delay and defects</a:t>
            </a:r>
          </a:p>
          <a:p>
            <a:pPr>
              <a:spcAft>
                <a:spcPts val="500"/>
              </a:spcAft>
              <a:defRPr sz="1500">
                <a:solidFill>
                  <a:srgbClr val="23303D"/>
                </a:solidFill>
                <a:latin typeface="Aptos"/>
              </a:defRPr>
            </a:pPr>
            <a:r>
              <a:t>•  Supplier scorecards and total landed cost</a:t>
            </a:r>
          </a:p>
          <a:p>
            <a:pPr>
              <a:spcAft>
                <a:spcPts val="500"/>
              </a:spcAft>
              <a:defRPr sz="1500">
                <a:solidFill>
                  <a:srgbClr val="23303D"/>
                </a:solidFill>
                <a:latin typeface="Aptos"/>
              </a:defRPr>
            </a:pPr>
            <a:r>
              <a:t>•  Network, shift, inventory and maintenance redesign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547104"/>
            <a:ext cx="9601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900" b="1" i="0">
                <a:solidFill>
                  <a:srgbClr val="677786"/>
                </a:solidFill>
                <a:latin typeface="Aptos"/>
              </a:defRPr>
            </a:pPr>
            <a:r>
              <a:t>PROFIT TRANSFORMATION  |  DIAGNOSTIC &amp; ACTION FRAMEWORK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064240" y="651967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400"/>
              </a:spcAft>
              <a:defRPr sz="1000" b="1" i="0">
                <a:solidFill>
                  <a:srgbClr val="677786"/>
                </a:solidFill>
                <a:latin typeface="Aptos"/>
              </a:defRPr>
            </a:pPr>
            <a: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37744"/>
            <a:ext cx="111556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000" b="1" i="0">
                <a:solidFill>
                  <a:srgbClr val="00A0A0"/>
                </a:solidFill>
                <a:latin typeface="Aptos"/>
              </a:defRPr>
            </a:pPr>
            <a:r>
              <a:t>06  |  COST INTELLIGENCE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2800" b="1" i="0">
                <a:solidFill>
                  <a:srgbClr val="0F1D30"/>
                </a:solidFill>
                <a:latin typeface="Aptos"/>
              </a:defRPr>
            </a:pPr>
            <a:r>
              <a:t>Cost behavior matters—but classification alone won't fix profit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88720"/>
            <a:ext cx="1051560" cy="50292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1920240" cy="438912"/>
          </a:xfrm>
          <a:prstGeom prst="round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94944" y="1435608"/>
            <a:ext cx="1810512" cy="40233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FIXED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3200" y="1435608"/>
            <a:ext cx="2971800" cy="4114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400"/>
              </a:spcAft>
              <a:defRPr sz="1500" b="1" i="0">
                <a:solidFill>
                  <a:srgbClr val="23303D"/>
                </a:solidFill>
                <a:latin typeface="Aptos"/>
              </a:defRPr>
            </a:pPr>
            <a:r>
              <a:t>Rent • depreciation • base salaries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89320" y="1435608"/>
            <a:ext cx="5120640" cy="4114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400"/>
              </a:spcAft>
              <a:defRPr sz="1500" b="0" i="0">
                <a:solidFill>
                  <a:srgbClr val="0F1D30"/>
                </a:solidFill>
                <a:latin typeface="Aptos"/>
              </a:defRPr>
            </a:pPr>
            <a:r>
              <a:t>Can capacity / commitment be right-sized?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020824"/>
            <a:ext cx="10469880" cy="13716"/>
          </a:xfrm>
          <a:prstGeom prst="rect">
            <a:avLst/>
          </a:prstGeom>
          <a:solidFill>
            <a:srgbClr val="DCE3E9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40080" y="2267712"/>
            <a:ext cx="1920240" cy="438912"/>
          </a:xfrm>
          <a:prstGeom prst="roundRect">
            <a:avLst/>
          </a:prstGeom>
          <a:solidFill>
            <a:srgbClr val="EF9743"/>
          </a:solidFill>
          <a:ln>
            <a:solidFill>
              <a:srgbClr val="EF97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94944" y="2286000"/>
            <a:ext cx="1810512" cy="40233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VARIABLE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0" y="2286000"/>
            <a:ext cx="2971800" cy="4114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400"/>
              </a:spcAft>
              <a:defRPr sz="1500" b="1" i="0">
                <a:solidFill>
                  <a:srgbClr val="23303D"/>
                </a:solidFill>
                <a:latin typeface="Aptos"/>
              </a:defRPr>
            </a:pPr>
            <a:r>
              <a:t>Materials • transaction fees • piece-rate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89320" y="2286000"/>
            <a:ext cx="5120640" cy="4114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400"/>
              </a:spcAft>
              <a:defRPr sz="1500" b="0" i="0">
                <a:solidFill>
                  <a:srgbClr val="0F1D30"/>
                </a:solidFill>
                <a:latin typeface="Aptos"/>
              </a:defRPr>
            </a:pPr>
            <a:r>
              <a:t>Is cost per unit competitive?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8368" y="2871216"/>
            <a:ext cx="10469880" cy="13716"/>
          </a:xfrm>
          <a:prstGeom prst="rect">
            <a:avLst/>
          </a:prstGeom>
          <a:solidFill>
            <a:srgbClr val="DCE3E9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40080" y="3118104"/>
            <a:ext cx="1920240" cy="438912"/>
          </a:xfrm>
          <a:prstGeom prst="roundRect">
            <a:avLst/>
          </a:prstGeom>
          <a:solidFill>
            <a:srgbClr val="269969"/>
          </a:solidFill>
          <a:ln>
            <a:solidFill>
              <a:srgbClr val="269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94944" y="3136392"/>
            <a:ext cx="1810512" cy="40233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SEMI-VARIABLE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0" y="3136392"/>
            <a:ext cx="2971800" cy="4114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400"/>
              </a:spcAft>
              <a:defRPr sz="1500" b="1" i="0">
                <a:solidFill>
                  <a:srgbClr val="23303D"/>
                </a:solidFill>
                <a:latin typeface="Aptos"/>
              </a:defRPr>
            </a:pPr>
            <a:r>
              <a:t>Utility base charge + usage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89320" y="3136392"/>
            <a:ext cx="5120640" cy="4114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400"/>
              </a:spcAft>
              <a:defRPr sz="1500" b="0" i="0">
                <a:solidFill>
                  <a:srgbClr val="0F1D30"/>
                </a:solidFill>
                <a:latin typeface="Aptos"/>
              </a:defRPr>
            </a:pPr>
            <a:r>
              <a:t>What is the fixed / usage split?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8368" y="3721608"/>
            <a:ext cx="10469880" cy="13716"/>
          </a:xfrm>
          <a:prstGeom prst="rect">
            <a:avLst/>
          </a:prstGeom>
          <a:solidFill>
            <a:srgbClr val="DCE3E9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640080" y="3968496"/>
            <a:ext cx="1920240" cy="438912"/>
          </a:xfrm>
          <a:prstGeom prst="roundRect">
            <a:avLst/>
          </a:prstGeom>
          <a:solidFill>
            <a:srgbClr val="57CBCA"/>
          </a:solidFill>
          <a:ln>
            <a:solidFill>
              <a:srgbClr val="57CB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94944" y="3986783"/>
            <a:ext cx="1810512" cy="40233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STEP-FIXED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43200" y="3986783"/>
            <a:ext cx="2971800" cy="4114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400"/>
              </a:spcAft>
              <a:defRPr sz="1500" b="1" i="0">
                <a:solidFill>
                  <a:srgbClr val="23303D"/>
                </a:solidFill>
                <a:latin typeface="Aptos"/>
              </a:defRPr>
            </a:pPr>
            <a:r>
              <a:t>New shift • machine • supervisor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89320" y="3986783"/>
            <a:ext cx="5120640" cy="4114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400"/>
              </a:spcAft>
              <a:defRPr sz="1500" b="0" i="0">
                <a:solidFill>
                  <a:srgbClr val="0F1D30"/>
                </a:solidFill>
                <a:latin typeface="Aptos"/>
              </a:defRPr>
            </a:pPr>
            <a:r>
              <a:t>Can existing capacity absorb demand?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58368" y="4572000"/>
            <a:ext cx="10469880" cy="13716"/>
          </a:xfrm>
          <a:prstGeom prst="rect">
            <a:avLst/>
          </a:prstGeom>
          <a:solidFill>
            <a:srgbClr val="DCE3E9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640080" y="4818888"/>
            <a:ext cx="1920240" cy="438912"/>
          </a:xfrm>
          <a:prstGeom prst="roundRect">
            <a:avLst/>
          </a:prstGeom>
          <a:solidFill>
            <a:srgbClr val="C64A4A"/>
          </a:solidFill>
          <a:ln>
            <a:solidFill>
              <a:srgbClr val="C64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94944" y="4837176"/>
            <a:ext cx="1810512" cy="40233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300" b="1" i="0">
                <a:solidFill>
                  <a:srgbClr val="FFFFFF"/>
                </a:solidFill>
                <a:latin typeface="Aptos"/>
              </a:defRPr>
            </a:pPr>
            <a:r>
              <a:t>COMPLEXITY / QUALITY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43200" y="4837176"/>
            <a:ext cx="2971800" cy="4114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400"/>
              </a:spcAft>
              <a:defRPr sz="1500" b="1" i="0">
                <a:solidFill>
                  <a:srgbClr val="23303D"/>
                </a:solidFill>
                <a:latin typeface="Aptos"/>
              </a:defRPr>
            </a:pPr>
            <a:r>
              <a:t>Small batches • defects • customization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89320" y="4837176"/>
            <a:ext cx="5120640" cy="4114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>
              <a:spcAft>
                <a:spcPts val="400"/>
              </a:spcAft>
              <a:defRPr sz="1500" b="0" i="0">
                <a:solidFill>
                  <a:srgbClr val="0F1D30"/>
                </a:solidFill>
                <a:latin typeface="Aptos"/>
              </a:defRPr>
            </a:pPr>
            <a:r>
              <a:t>Who causes the extra activity and cost?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" y="5806440"/>
            <a:ext cx="10652760" cy="438912"/>
          </a:xfrm>
          <a:prstGeom prst="roundRect">
            <a:avLst/>
          </a:prstGeom>
          <a:solidFill>
            <a:srgbClr val="0F1D30"/>
          </a:solidFill>
          <a:ln>
            <a:solidFill>
              <a:srgbClr val="0F1D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68680" y="5861304"/>
            <a:ext cx="102412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400"/>
              </a:spcAft>
              <a:defRPr sz="1400" b="1" i="0">
                <a:solidFill>
                  <a:srgbClr val="FFFFFF"/>
                </a:solidFill>
                <a:latin typeface="Aptos"/>
              </a:defRPr>
            </a:pPr>
            <a:r>
              <a:t>For every cost: identify the driver, decision relevance, avoidability and service / risk trade-off.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547104"/>
            <a:ext cx="9601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900" b="1" i="0">
                <a:solidFill>
                  <a:srgbClr val="677786"/>
                </a:solidFill>
                <a:latin typeface="Aptos"/>
              </a:defRPr>
            </a:pPr>
            <a:r>
              <a:t>PROFIT TRANSFORMATION  |  DIAGNOSTIC &amp; ACTION FRAMEWORK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064240" y="651967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400"/>
              </a:spcAft>
              <a:defRPr sz="1000" b="1" i="0">
                <a:solidFill>
                  <a:srgbClr val="677786"/>
                </a:solidFill>
                <a:latin typeface="Aptos"/>
              </a:defRPr>
            </a:pPr>
            <a: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37744"/>
            <a:ext cx="111556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000" b="1" i="0">
                <a:solidFill>
                  <a:srgbClr val="00A0A0"/>
                </a:solidFill>
                <a:latin typeface="Aptos"/>
              </a:defRPr>
            </a:pPr>
            <a:r>
              <a:t>07  |  FINANCE &amp; RESILIENCE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2800" b="1" i="0">
                <a:solidFill>
                  <a:srgbClr val="0F1D30"/>
                </a:solidFill>
                <a:latin typeface="Aptos"/>
              </a:defRPr>
            </a:pPr>
            <a:r>
              <a:t>A profitable P&amp;L can still conceal a cash and capital problem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88720"/>
            <a:ext cx="1051560" cy="50292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1600200"/>
            <a:ext cx="233172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600200"/>
            <a:ext cx="82296" cy="1143000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86968" y="1728216"/>
            <a:ext cx="200253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BUY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2185416"/>
            <a:ext cx="1984248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300" b="0" i="0">
                <a:solidFill>
                  <a:srgbClr val="23303D"/>
                </a:solidFill>
                <a:latin typeface="Aptos"/>
              </a:defRPr>
            </a:pPr>
            <a:r>
              <a:t>Inventory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081528" y="2167128"/>
            <a:ext cx="329184" cy="0"/>
          </a:xfrm>
          <a:prstGeom prst="line">
            <a:avLst/>
          </a:prstGeom>
          <a:ln w="25400">
            <a:solidFill>
              <a:srgbClr val="0F1D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520440" y="1600200"/>
            <a:ext cx="233172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520440" y="1600200"/>
            <a:ext cx="82296" cy="1143000"/>
          </a:xfrm>
          <a:prstGeom prst="rect">
            <a:avLst/>
          </a:prstGeom>
          <a:solidFill>
            <a:srgbClr val="EF9743"/>
          </a:solidFill>
          <a:ln>
            <a:solidFill>
              <a:srgbClr val="EF97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721608" y="1728216"/>
            <a:ext cx="200253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MAKE / SELL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21608" y="2185416"/>
            <a:ext cx="1984248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300" b="0" i="0">
                <a:solidFill>
                  <a:srgbClr val="23303D"/>
                </a:solidFill>
                <a:latin typeface="Aptos"/>
              </a:defRPr>
            </a:pPr>
            <a:r>
              <a:t>Work in progress</a:t>
            </a:r>
          </a:p>
          <a:p>
            <a:pPr algn="l">
              <a:spcAft>
                <a:spcPts val="400"/>
              </a:spcAft>
              <a:defRPr sz="1300" b="0" i="0">
                <a:solidFill>
                  <a:srgbClr val="23303D"/>
                </a:solidFill>
                <a:latin typeface="Aptos"/>
              </a:defRPr>
            </a:pPr>
            <a:r>
              <a:t>Finished goods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916168" y="2167128"/>
            <a:ext cx="329184" cy="0"/>
          </a:xfrm>
          <a:prstGeom prst="line">
            <a:avLst/>
          </a:prstGeom>
          <a:ln w="25400">
            <a:solidFill>
              <a:srgbClr val="0F1D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355080" y="1600200"/>
            <a:ext cx="233172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355080" y="1600200"/>
            <a:ext cx="82296" cy="1143000"/>
          </a:xfrm>
          <a:prstGeom prst="rect">
            <a:avLst/>
          </a:prstGeom>
          <a:solidFill>
            <a:srgbClr val="269969"/>
          </a:solidFill>
          <a:ln>
            <a:solidFill>
              <a:srgbClr val="269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556248" y="1728216"/>
            <a:ext cx="200253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INVOICE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56248" y="2185416"/>
            <a:ext cx="1984248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300" b="0" i="0">
                <a:solidFill>
                  <a:srgbClr val="23303D"/>
                </a:solidFill>
                <a:latin typeface="Aptos"/>
              </a:defRPr>
            </a:pPr>
            <a:r>
              <a:t>Receivables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750808" y="2167128"/>
            <a:ext cx="329184" cy="0"/>
          </a:xfrm>
          <a:prstGeom prst="line">
            <a:avLst/>
          </a:prstGeom>
          <a:ln w="25400">
            <a:solidFill>
              <a:srgbClr val="0F1D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189720" y="1600200"/>
            <a:ext cx="233172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189720" y="1600200"/>
            <a:ext cx="82296" cy="1143000"/>
          </a:xfrm>
          <a:prstGeom prst="rect">
            <a:avLst/>
          </a:prstGeom>
          <a:solidFill>
            <a:srgbClr val="57CBCA"/>
          </a:solidFill>
          <a:ln>
            <a:solidFill>
              <a:srgbClr val="57CB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390888" y="1728216"/>
            <a:ext cx="200253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COLLECT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90888" y="2185416"/>
            <a:ext cx="1984248" cy="4572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300" b="0" i="0">
                <a:solidFill>
                  <a:srgbClr val="23303D"/>
                </a:solidFill>
                <a:latin typeface="Aptos"/>
              </a:defRPr>
            </a:pPr>
            <a:r>
              <a:t>Cash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3108960"/>
            <a:ext cx="512064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200" b="1" i="0">
                <a:solidFill>
                  <a:srgbClr val="C64A4A"/>
                </a:solidFill>
                <a:latin typeface="Aptos"/>
              </a:defRPr>
            </a:pPr>
            <a:r>
              <a:t>CASH LEAKAGE SIGNALS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" y="3493008"/>
            <a:ext cx="5166360" cy="1600200"/>
          </a:xfrm>
          <a:prstGeom prst="rect">
            <a:avLst/>
          </a:prstGeom>
          <a:noFill/>
        </p:spPr>
        <p:txBody>
          <a:bodyPr wrap="square" lIns="73152" tIns="36576" rIns="36576" bIns="18288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3303D"/>
                </a:solidFill>
                <a:latin typeface="Aptos"/>
              </a:defRPr>
            </a:pPr>
            <a:r>
              <a:t>•  Receivables ageing, disputes and slow collections</a:t>
            </a:r>
          </a:p>
          <a:p>
            <a:pPr>
              <a:spcAft>
                <a:spcPts val="500"/>
              </a:spcAft>
              <a:defRPr sz="1500">
                <a:solidFill>
                  <a:srgbClr val="23303D"/>
                </a:solidFill>
                <a:latin typeface="Aptos"/>
              </a:defRPr>
            </a:pPr>
            <a:r>
              <a:t>•  Excess / obsolete stock and unreliable forecasts</a:t>
            </a:r>
          </a:p>
          <a:p>
            <a:pPr>
              <a:spcAft>
                <a:spcPts val="500"/>
              </a:spcAft>
              <a:defRPr sz="1500">
                <a:solidFill>
                  <a:srgbClr val="23303D"/>
                </a:solidFill>
                <a:latin typeface="Aptos"/>
              </a:defRPr>
            </a:pPr>
            <a:r>
              <a:t>•  Poor billing discipline or unbilled work</a:t>
            </a:r>
          </a:p>
          <a:p>
            <a:pPr>
              <a:spcAft>
                <a:spcPts val="500"/>
              </a:spcAft>
              <a:defRPr sz="1500">
                <a:solidFill>
                  <a:srgbClr val="23303D"/>
                </a:solidFill>
                <a:latin typeface="Aptos"/>
              </a:defRPr>
            </a:pPr>
            <a:r>
              <a:t>•  Debt cost, covenant and maturity pressure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17920" y="3108960"/>
            <a:ext cx="4937760" cy="34747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200" b="1" i="0">
                <a:solidFill>
                  <a:srgbClr val="00A0A0"/>
                </a:solidFill>
                <a:latin typeface="Aptos"/>
              </a:defRPr>
            </a:pPr>
            <a:r>
              <a:t>CAPITAL DISCIPLINE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3493008"/>
            <a:ext cx="5074920" cy="1600200"/>
          </a:xfrm>
          <a:prstGeom prst="rect">
            <a:avLst/>
          </a:prstGeom>
          <a:noFill/>
        </p:spPr>
        <p:txBody>
          <a:bodyPr wrap="square" lIns="73152" tIns="36576" rIns="36576" bIns="18288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23303D"/>
                </a:solidFill>
                <a:latin typeface="Aptos"/>
              </a:defRPr>
            </a:pPr>
            <a:r>
              <a:t>•  Track cash conversion cycle and operating cash flow</a:t>
            </a:r>
          </a:p>
          <a:p>
            <a:pPr>
              <a:spcAft>
                <a:spcPts val="500"/>
              </a:spcAft>
              <a:defRPr sz="1500">
                <a:solidFill>
                  <a:srgbClr val="23303D"/>
                </a:solidFill>
                <a:latin typeface="Aptos"/>
              </a:defRPr>
            </a:pPr>
            <a:r>
              <a:t>•  Challenge capex with risk-adjusted return / payback</a:t>
            </a:r>
          </a:p>
          <a:p>
            <a:pPr>
              <a:spcAft>
                <a:spcPts val="500"/>
              </a:spcAft>
              <a:defRPr sz="1500">
                <a:solidFill>
                  <a:srgbClr val="23303D"/>
                </a:solidFill>
                <a:latin typeface="Aptos"/>
              </a:defRPr>
            </a:pPr>
            <a:r>
              <a:t>•  Review asset utilization and working-capital policies</a:t>
            </a:r>
          </a:p>
          <a:p>
            <a:pPr>
              <a:spcAft>
                <a:spcPts val="500"/>
              </a:spcAft>
              <a:defRPr sz="1500">
                <a:solidFill>
                  <a:srgbClr val="23303D"/>
                </a:solidFill>
                <a:latin typeface="Aptos"/>
              </a:defRPr>
            </a:pPr>
            <a:r>
              <a:t>•  Evaluate ROCE and economic profit—not EBITDA alone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547104"/>
            <a:ext cx="9601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900" b="1" i="0">
                <a:solidFill>
                  <a:srgbClr val="677786"/>
                </a:solidFill>
                <a:latin typeface="Aptos"/>
              </a:defRPr>
            </a:pPr>
            <a:r>
              <a:t>PROFIT TRANSFORMATION  |  DIAGNOSTIC &amp; ACTION FRAMEWORK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064240" y="651967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400"/>
              </a:spcAft>
              <a:defRPr sz="1000" b="1" i="0">
                <a:solidFill>
                  <a:srgbClr val="677786"/>
                </a:solidFill>
                <a:latin typeface="Aptos"/>
              </a:defRPr>
            </a:pPr>
            <a: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37744"/>
            <a:ext cx="111556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000" b="1" i="0">
                <a:solidFill>
                  <a:srgbClr val="00A0A0"/>
                </a:solidFill>
                <a:latin typeface="Aptos"/>
              </a:defRPr>
            </a:pPr>
            <a:r>
              <a:t>08  |  ANALYTICAL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2800" b="1" i="0">
                <a:solidFill>
                  <a:srgbClr val="0F1D30"/>
                </a:solidFill>
                <a:latin typeface="Aptos"/>
              </a:defRPr>
            </a:pPr>
            <a:r>
              <a:t>Root-cause tree: move from symptoms to testable hypotheses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88720"/>
            <a:ext cx="1051560" cy="50292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389120" y="1417320"/>
            <a:ext cx="3383280" cy="658368"/>
          </a:xfrm>
          <a:prstGeom prst="roundRect">
            <a:avLst/>
          </a:prstGeom>
          <a:solidFill>
            <a:srgbClr val="0F1D30"/>
          </a:solidFill>
          <a:ln>
            <a:solidFill>
              <a:srgbClr val="0F1D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0" y="1536192"/>
            <a:ext cx="3017520" cy="38404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spcAft>
                <a:spcPts val="400"/>
              </a:spcAft>
              <a:defRPr sz="1800" b="1" i="0">
                <a:solidFill>
                  <a:srgbClr val="FFFFFF"/>
                </a:solidFill>
                <a:latin typeface="Aptos"/>
              </a:defRPr>
            </a:pPr>
            <a:r>
              <a:t>PROFIT BELOW TARGET</a:t>
            </a:r>
          </a:p>
        </p:txBody>
      </p:sp>
      <p:cxnSp>
        <p:nvCxnSpPr>
          <p:cNvPr id="7" name="Connector 6"/>
          <p:cNvCxnSpPr/>
          <p:nvPr/>
        </p:nvCxnSpPr>
        <p:spPr>
          <a:xfrm flipH="1">
            <a:off x="1531620" y="2103120"/>
            <a:ext cx="4549140" cy="640080"/>
          </a:xfrm>
          <a:prstGeom prst="line">
            <a:avLst/>
          </a:prstGeom>
          <a:ln w="19050">
            <a:solidFill>
              <a:srgbClr val="00A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502920" y="2743200"/>
            <a:ext cx="205740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02920" y="2743200"/>
            <a:ext cx="82296" cy="1097280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04088" y="2871216"/>
            <a:ext cx="172821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1" i="0">
                <a:solidFill>
                  <a:srgbClr val="0F1D30"/>
                </a:solidFill>
                <a:latin typeface="Aptos"/>
              </a:defRPr>
            </a:pPr>
            <a:r>
              <a:t>REVENUE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3328416"/>
            <a:ext cx="1709928" cy="41147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200" b="0" i="0">
                <a:solidFill>
                  <a:srgbClr val="23303D"/>
                </a:solidFill>
                <a:latin typeface="Aptos"/>
              </a:defRPr>
            </a:pPr>
            <a:r>
              <a:t>Volume • price • mix</a:t>
            </a:r>
          </a:p>
        </p:txBody>
      </p:sp>
      <p:cxnSp>
        <p:nvCxnSpPr>
          <p:cNvPr id="12" name="Connector 11"/>
          <p:cNvCxnSpPr/>
          <p:nvPr/>
        </p:nvCxnSpPr>
        <p:spPr>
          <a:xfrm flipH="1">
            <a:off x="3863339" y="2103120"/>
            <a:ext cx="2217421" cy="640080"/>
          </a:xfrm>
          <a:prstGeom prst="line">
            <a:avLst/>
          </a:prstGeom>
          <a:ln w="19050">
            <a:solidFill>
              <a:srgbClr val="EF97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2834640" y="2743200"/>
            <a:ext cx="205740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834640" y="2743200"/>
            <a:ext cx="82296" cy="1097280"/>
          </a:xfrm>
          <a:prstGeom prst="rect">
            <a:avLst/>
          </a:prstGeom>
          <a:solidFill>
            <a:srgbClr val="EF9743"/>
          </a:solidFill>
          <a:ln>
            <a:solidFill>
              <a:srgbClr val="EF97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035808" y="2871216"/>
            <a:ext cx="172821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1" i="0">
                <a:solidFill>
                  <a:srgbClr val="0F1D30"/>
                </a:solidFill>
                <a:latin typeface="Aptos"/>
              </a:defRPr>
            </a:pPr>
            <a:r>
              <a:t>UNIT ECONOMICS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35808" y="3328416"/>
            <a:ext cx="1709928" cy="41147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200" b="0" i="0">
                <a:solidFill>
                  <a:srgbClr val="23303D"/>
                </a:solidFill>
                <a:latin typeface="Aptos"/>
              </a:defRPr>
            </a:pPr>
            <a:r>
              <a:t>Input cost • yield • service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080760" y="2103120"/>
            <a:ext cx="114300" cy="640080"/>
          </a:xfrm>
          <a:prstGeom prst="line">
            <a:avLst/>
          </a:prstGeom>
          <a:ln w="19050">
            <a:solidFill>
              <a:srgbClr val="2699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5166360" y="2743200"/>
            <a:ext cx="205740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166360" y="2743200"/>
            <a:ext cx="82296" cy="1097280"/>
          </a:xfrm>
          <a:prstGeom prst="rect">
            <a:avLst/>
          </a:prstGeom>
          <a:solidFill>
            <a:srgbClr val="269969"/>
          </a:solidFill>
          <a:ln>
            <a:solidFill>
              <a:srgbClr val="269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367528" y="2871216"/>
            <a:ext cx="172821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1" i="0">
                <a:solidFill>
                  <a:srgbClr val="0F1D30"/>
                </a:solidFill>
                <a:latin typeface="Aptos"/>
              </a:defRPr>
            </a:pPr>
            <a:r>
              <a:t>FIXED COST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67528" y="3328416"/>
            <a:ext cx="1709928" cy="41147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200" b="0" i="0">
                <a:solidFill>
                  <a:srgbClr val="23303D"/>
                </a:solidFill>
                <a:latin typeface="Aptos"/>
              </a:defRPr>
            </a:pPr>
            <a:r>
              <a:t>Capacity • overhead • scale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6080760" y="2103120"/>
            <a:ext cx="2446020" cy="640080"/>
          </a:xfrm>
          <a:prstGeom prst="line">
            <a:avLst/>
          </a:prstGeom>
          <a:ln w="19050">
            <a:solidFill>
              <a:srgbClr val="57CB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7498079" y="2743200"/>
            <a:ext cx="205740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7498079" y="2743200"/>
            <a:ext cx="82296" cy="1097280"/>
          </a:xfrm>
          <a:prstGeom prst="rect">
            <a:avLst/>
          </a:prstGeom>
          <a:solidFill>
            <a:srgbClr val="57CBCA"/>
          </a:solidFill>
          <a:ln>
            <a:solidFill>
              <a:srgbClr val="57CB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699248" y="2871216"/>
            <a:ext cx="172821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1" i="0">
                <a:solidFill>
                  <a:srgbClr val="0F1D30"/>
                </a:solidFill>
                <a:latin typeface="Aptos"/>
              </a:defRPr>
            </a:pPr>
            <a:r>
              <a:t>FINANCE / TAX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99248" y="3328416"/>
            <a:ext cx="1709928" cy="41147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200" b="0" i="0">
                <a:solidFill>
                  <a:srgbClr val="23303D"/>
                </a:solidFill>
                <a:latin typeface="Aptos"/>
              </a:defRPr>
            </a:pPr>
            <a:r>
              <a:t>Debt • tax • one-offs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6080760" y="2103120"/>
            <a:ext cx="4686300" cy="640080"/>
          </a:xfrm>
          <a:prstGeom prst="line">
            <a:avLst/>
          </a:prstGeom>
          <a:ln w="19050">
            <a:solidFill>
              <a:srgbClr val="C64A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9829800" y="2743200"/>
            <a:ext cx="1874519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9829800" y="2743200"/>
            <a:ext cx="82296" cy="1097280"/>
          </a:xfrm>
          <a:prstGeom prst="rect">
            <a:avLst/>
          </a:prstGeom>
          <a:solidFill>
            <a:srgbClr val="C64A4A"/>
          </a:solidFill>
          <a:ln>
            <a:solidFill>
              <a:srgbClr val="C64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0030968" y="2871216"/>
            <a:ext cx="154533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1" i="0">
                <a:solidFill>
                  <a:srgbClr val="0F1D30"/>
                </a:solidFill>
                <a:latin typeface="Aptos"/>
              </a:defRPr>
            </a:pPr>
            <a:r>
              <a:t>CAPITAL / CASH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30968" y="3328416"/>
            <a:ext cx="1527048" cy="41147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200" b="0" i="0">
                <a:solidFill>
                  <a:srgbClr val="23303D"/>
                </a:solidFill>
                <a:latin typeface="Aptos"/>
              </a:defRPr>
            </a:pPr>
            <a:r>
              <a:t>WC • assets • collections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5800" y="4343400"/>
            <a:ext cx="106984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400"/>
              </a:spcAft>
              <a:defRPr sz="1200" b="1" i="0">
                <a:solidFill>
                  <a:srgbClr val="00A0A0"/>
                </a:solidFill>
                <a:latin typeface="Aptos"/>
              </a:defRPr>
            </a:pPr>
            <a:r>
              <a:t>TEST EACH HYPOTHESIS WITH EVIDENCE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94360" y="4800600"/>
            <a:ext cx="438912" cy="438912"/>
          </a:xfrm>
          <a:prstGeom prst="round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49224" y="4818888"/>
            <a:ext cx="329184" cy="40233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400" b="1" i="0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24712" y="4782312"/>
            <a:ext cx="21031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500" b="1" i="0">
                <a:solidFill>
                  <a:srgbClr val="0F1D30"/>
                </a:solidFill>
                <a:latin typeface="Aptos"/>
              </a:defRPr>
            </a:pPr>
            <a:r>
              <a:t>Segment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24712" y="5074920"/>
            <a:ext cx="214884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200" b="0" i="0">
                <a:solidFill>
                  <a:srgbClr val="23303D"/>
                </a:solidFill>
                <a:latin typeface="Aptos"/>
              </a:defRPr>
            </a:pPr>
            <a:r>
              <a:t>Product / customer / site / channel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447288" y="4800600"/>
            <a:ext cx="438912" cy="438912"/>
          </a:xfrm>
          <a:prstGeom prst="round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3502152" y="4818888"/>
            <a:ext cx="329184" cy="40233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400" b="1" i="0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977639" y="4782312"/>
            <a:ext cx="21031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500" b="1" i="0">
                <a:solidFill>
                  <a:srgbClr val="0F1D30"/>
                </a:solidFill>
                <a:latin typeface="Aptos"/>
              </a:defRPr>
            </a:pPr>
            <a:r>
              <a:t>Bridge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977639" y="5074920"/>
            <a:ext cx="214884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200" b="0" i="0">
                <a:solidFill>
                  <a:srgbClr val="23303D"/>
                </a:solidFill>
                <a:latin typeface="Aptos"/>
              </a:defRPr>
            </a:pPr>
            <a:r>
              <a:t>Actual vs plan / prior year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0216" y="4800600"/>
            <a:ext cx="438912" cy="438912"/>
          </a:xfrm>
          <a:prstGeom prst="round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355080" y="4818888"/>
            <a:ext cx="329184" cy="40233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400" b="1" i="0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830568" y="4782312"/>
            <a:ext cx="21031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500" b="1" i="0">
                <a:solidFill>
                  <a:srgbClr val="0F1D30"/>
                </a:solidFill>
                <a:latin typeface="Aptos"/>
              </a:defRPr>
            </a:pPr>
            <a:r>
              <a:t>Validate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830568" y="5074920"/>
            <a:ext cx="214884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200" b="0" i="0">
                <a:solidFill>
                  <a:srgbClr val="23303D"/>
                </a:solidFill>
                <a:latin typeface="Aptos"/>
              </a:defRPr>
            </a:pPr>
            <a:r>
              <a:t>Source data + field observation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153144" y="4800600"/>
            <a:ext cx="438912" cy="438912"/>
          </a:xfrm>
          <a:prstGeom prst="roundRect">
            <a:avLst/>
          </a:prstGeom>
          <a:solidFill>
            <a:srgbClr val="EF9743"/>
          </a:solidFill>
          <a:ln>
            <a:solidFill>
              <a:srgbClr val="EF97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9208008" y="4818888"/>
            <a:ext cx="329184" cy="40233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400" b="1" i="0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683496" y="4782312"/>
            <a:ext cx="21031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500" b="1" i="0">
                <a:solidFill>
                  <a:srgbClr val="0F1D30"/>
                </a:solidFill>
                <a:latin typeface="Aptos"/>
              </a:defRPr>
            </a:pPr>
            <a:r>
              <a:t>Quantify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683496" y="5074920"/>
            <a:ext cx="214884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200" b="0" i="0">
                <a:solidFill>
                  <a:srgbClr val="23303D"/>
                </a:solidFill>
                <a:latin typeface="Aptos"/>
              </a:defRPr>
            </a:pPr>
            <a:r>
              <a:t>₹ impact + confidence + timing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2920" y="6547104"/>
            <a:ext cx="9601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900" b="1" i="0">
                <a:solidFill>
                  <a:srgbClr val="677786"/>
                </a:solidFill>
                <a:latin typeface="Aptos"/>
              </a:defRPr>
            </a:pPr>
            <a:r>
              <a:t>PROFIT TRANSFORMATION  |  DIAGNOSTIC &amp; ACTION FRAMEWORK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064240" y="651967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400"/>
              </a:spcAft>
              <a:defRPr sz="1000" b="1" i="0">
                <a:solidFill>
                  <a:srgbClr val="677786"/>
                </a:solidFill>
                <a:latin typeface="Aptos"/>
              </a:defRPr>
            </a:pPr>
            <a: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37744"/>
            <a:ext cx="111556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000" b="1" i="0">
                <a:solidFill>
                  <a:srgbClr val="00A0A0"/>
                </a:solidFill>
                <a:latin typeface="Aptos"/>
              </a:defRPr>
            </a:pPr>
            <a:r>
              <a:t>09  |  PORTFOLIO CHOICES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2800" b="1" i="0">
                <a:solidFill>
                  <a:srgbClr val="0F1D30"/>
                </a:solidFill>
                <a:latin typeface="Aptos"/>
              </a:defRPr>
            </a:pPr>
            <a:r>
              <a:t>Prioritize initiatives by value, feasibility and time-to-impact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88720"/>
            <a:ext cx="1051560" cy="50292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14400" y="1600200"/>
            <a:ext cx="3200400" cy="2034540"/>
          </a:xfrm>
          <a:prstGeom prst="rect">
            <a:avLst/>
          </a:prstGeom>
          <a:solidFill>
            <a:srgbClr val="DEF5F3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114800" y="1600200"/>
            <a:ext cx="3200400" cy="2034540"/>
          </a:xfrm>
          <a:prstGeom prst="rect">
            <a:avLst/>
          </a:prstGeom>
          <a:solidFill>
            <a:srgbClr val="FFF0D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14400" y="3634740"/>
            <a:ext cx="3200400" cy="2034540"/>
          </a:xfrm>
          <a:prstGeom prst="rect">
            <a:avLst/>
          </a:prstGeom>
          <a:solidFill>
            <a:srgbClr val="E4EDF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114800" y="3634740"/>
            <a:ext cx="3200400" cy="2034540"/>
          </a:xfrm>
          <a:prstGeom prst="rect">
            <a:avLst/>
          </a:prstGeom>
          <a:solidFill>
            <a:srgbClr val="F6E5E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43000" y="1783080"/>
            <a:ext cx="256032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SCALE / INVEST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1783080"/>
            <a:ext cx="256032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SELECTIVE BETS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3840480"/>
            <a:ext cx="256032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QUICK WINS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34840" y="3840480"/>
            <a:ext cx="256032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AVOID / REDESIGN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2240280"/>
            <a:ext cx="2606040" cy="10058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High value</a:t>
            </a:r>
          </a:p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High feasibility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34840" y="2240280"/>
            <a:ext cx="2514600" cy="10058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High value</a:t>
            </a:r>
          </a:p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Harder / longer execution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4297680"/>
            <a:ext cx="2606040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Modest value</a:t>
            </a:r>
          </a:p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Easy to execute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4297680"/>
            <a:ext cx="2514600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Low value</a:t>
            </a:r>
          </a:p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Low feasibility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806440"/>
            <a:ext cx="640080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400"/>
              </a:spcAft>
              <a:defRPr sz="1100" b="1" i="0">
                <a:solidFill>
                  <a:srgbClr val="677786"/>
                </a:solidFill>
                <a:latin typeface="Aptos"/>
              </a:defRPr>
            </a:pPr>
            <a:r>
              <a:t>FEASIBILITY  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63840" y="1691640"/>
            <a:ext cx="33832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200" b="1" i="0">
                <a:solidFill>
                  <a:srgbClr val="00A0A0"/>
                </a:solidFill>
                <a:latin typeface="Aptos"/>
              </a:defRPr>
            </a:pPr>
            <a:r>
              <a:t>BUSINESS CASE CHECKS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18120" y="2057400"/>
            <a:ext cx="3566160" cy="2926080"/>
          </a:xfrm>
          <a:prstGeom prst="rect">
            <a:avLst/>
          </a:prstGeom>
          <a:noFill/>
        </p:spPr>
        <p:txBody>
          <a:bodyPr wrap="square" lIns="73152" tIns="36576" rIns="36576" bIns="18288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23303D"/>
                </a:solidFill>
                <a:latin typeface="Aptos"/>
              </a:defRPr>
            </a:pPr>
            <a:r>
              <a:t>•  Annualized gross and net benefit</a:t>
            </a:r>
          </a:p>
          <a:p>
            <a:pPr>
              <a:spcAft>
                <a:spcPts val="500"/>
              </a:spcAft>
              <a:defRPr sz="1400">
                <a:solidFill>
                  <a:srgbClr val="23303D"/>
                </a:solidFill>
                <a:latin typeface="Aptos"/>
              </a:defRPr>
            </a:pPr>
            <a:r>
              <a:t>•  One-time and recurring costs</a:t>
            </a:r>
          </a:p>
          <a:p>
            <a:pPr>
              <a:spcAft>
                <a:spcPts val="500"/>
              </a:spcAft>
              <a:defRPr sz="1400">
                <a:solidFill>
                  <a:srgbClr val="23303D"/>
                </a:solidFill>
                <a:latin typeface="Aptos"/>
              </a:defRPr>
            </a:pPr>
            <a:r>
              <a:t>•  Cash timing and working-capital effect</a:t>
            </a:r>
          </a:p>
          <a:p>
            <a:pPr>
              <a:spcAft>
                <a:spcPts val="500"/>
              </a:spcAft>
              <a:defRPr sz="1400">
                <a:solidFill>
                  <a:srgbClr val="23303D"/>
                </a:solidFill>
                <a:latin typeface="Aptos"/>
              </a:defRPr>
            </a:pPr>
            <a:r>
              <a:t>•  Dependencies and benefit overlap</a:t>
            </a:r>
          </a:p>
          <a:p>
            <a:pPr>
              <a:spcAft>
                <a:spcPts val="500"/>
              </a:spcAft>
              <a:defRPr sz="1400">
                <a:solidFill>
                  <a:srgbClr val="23303D"/>
                </a:solidFill>
                <a:latin typeface="Aptos"/>
              </a:defRPr>
            </a:pPr>
            <a:r>
              <a:t>•  Customer / quality / risk consequences</a:t>
            </a:r>
          </a:p>
          <a:p>
            <a:pPr>
              <a:spcAft>
                <a:spcPts val="500"/>
              </a:spcAft>
              <a:defRPr sz="1400">
                <a:solidFill>
                  <a:srgbClr val="23303D"/>
                </a:solidFill>
                <a:latin typeface="Aptos"/>
              </a:defRPr>
            </a:pPr>
            <a:r>
              <a:t>•  Named owner and evidence of realization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547104"/>
            <a:ext cx="9601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900" b="1" i="0">
                <a:solidFill>
                  <a:srgbClr val="677786"/>
                </a:solidFill>
                <a:latin typeface="Aptos"/>
              </a:defRPr>
            </a:pPr>
            <a:r>
              <a:t>PROFIT TRANSFORMATION  |  DIAGNOSTIC &amp; ACTION FRAMEWORK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64240" y="651967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400"/>
              </a:spcAft>
              <a:defRPr sz="1000" b="1" i="0">
                <a:solidFill>
                  <a:srgbClr val="677786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37744"/>
            <a:ext cx="111556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000" b="1" i="0">
                <a:solidFill>
                  <a:srgbClr val="00A0A0"/>
                </a:solidFill>
                <a:latin typeface="Aptos"/>
              </a:defRPr>
            </a:pPr>
            <a:r>
              <a:t>10  |  TRANSFORMATION DESIGN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2800" b="1" i="0">
                <a:solidFill>
                  <a:srgbClr val="0F1D30"/>
                </a:solidFill>
                <a:latin typeface="Aptos"/>
              </a:defRPr>
            </a:pPr>
            <a:r>
              <a:t>Six workstreams turn diagnosis into business results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88720"/>
            <a:ext cx="1051560" cy="50292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94360" y="1554480"/>
            <a:ext cx="438912" cy="438912"/>
          </a:xfrm>
          <a:prstGeom prst="round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9224" y="1572768"/>
            <a:ext cx="329184" cy="40233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400" b="1" i="0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61288" y="1572768"/>
            <a:ext cx="283464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REVENUE &amp; MARGIN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61288" y="2029967"/>
            <a:ext cx="2834640" cy="7132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Pricing • mix • contracts • retention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2971800"/>
            <a:ext cx="3154680" cy="36576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389120" y="1554480"/>
            <a:ext cx="438912" cy="438912"/>
          </a:xfrm>
          <a:prstGeom prst="roundRect">
            <a:avLst/>
          </a:prstGeom>
          <a:solidFill>
            <a:srgbClr val="EF9743"/>
          </a:solidFill>
          <a:ln>
            <a:solidFill>
              <a:srgbClr val="EF97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443984" y="1572768"/>
            <a:ext cx="329184" cy="40233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400" b="1" i="0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56048" y="1572768"/>
            <a:ext cx="283464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PROCUREMENT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56048" y="2029967"/>
            <a:ext cx="2834640" cy="7132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Supplier economics • yield • sourcing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89120" y="2971800"/>
            <a:ext cx="3154680" cy="36576"/>
          </a:xfrm>
          <a:prstGeom prst="rect">
            <a:avLst/>
          </a:prstGeom>
          <a:solidFill>
            <a:srgbClr val="EF9743"/>
          </a:solidFill>
          <a:ln>
            <a:solidFill>
              <a:srgbClr val="EF97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183880" y="1554480"/>
            <a:ext cx="438912" cy="438912"/>
          </a:xfrm>
          <a:prstGeom prst="roundRect">
            <a:avLst/>
          </a:prstGeom>
          <a:solidFill>
            <a:srgbClr val="269969"/>
          </a:solidFill>
          <a:ln>
            <a:solidFill>
              <a:srgbClr val="269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38744" y="1572768"/>
            <a:ext cx="329184" cy="40233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400" b="1" i="0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50808" y="1572768"/>
            <a:ext cx="283464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THROUGHPUT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50808" y="2029967"/>
            <a:ext cx="2834640" cy="7132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Bottlenecks • uptime • flow • quality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183880" y="2971800"/>
            <a:ext cx="3154680" cy="36576"/>
          </a:xfrm>
          <a:prstGeom prst="rect">
            <a:avLst/>
          </a:prstGeom>
          <a:solidFill>
            <a:srgbClr val="269969"/>
          </a:solidFill>
          <a:ln>
            <a:solidFill>
              <a:srgbClr val="269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594360" y="3520439"/>
            <a:ext cx="438912" cy="438912"/>
          </a:xfrm>
          <a:prstGeom prst="roundRect">
            <a:avLst/>
          </a:prstGeom>
          <a:solidFill>
            <a:srgbClr val="57CBCA"/>
          </a:solidFill>
          <a:ln>
            <a:solidFill>
              <a:srgbClr val="57CB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9224" y="3538727"/>
            <a:ext cx="329184" cy="40233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400" b="1" i="0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61288" y="3538727"/>
            <a:ext cx="283464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CASH &amp; CAPITAL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61288" y="3995927"/>
            <a:ext cx="2834640" cy="7132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Collections • inventory • assets • debt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4360" y="4937759"/>
            <a:ext cx="3154680" cy="36576"/>
          </a:xfrm>
          <a:prstGeom prst="rect">
            <a:avLst/>
          </a:prstGeom>
          <a:solidFill>
            <a:srgbClr val="57CBCA"/>
          </a:solidFill>
          <a:ln>
            <a:solidFill>
              <a:srgbClr val="57CB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4389120" y="3520439"/>
            <a:ext cx="438912" cy="438912"/>
          </a:xfrm>
          <a:prstGeom prst="roundRect">
            <a:avLst/>
          </a:prstGeom>
          <a:solidFill>
            <a:srgbClr val="C64A4A"/>
          </a:solidFill>
          <a:ln>
            <a:solidFill>
              <a:srgbClr val="C64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443984" y="3538727"/>
            <a:ext cx="329184" cy="40233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400" b="1" i="0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56048" y="3538727"/>
            <a:ext cx="283464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ORGANIZATION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956048" y="3995927"/>
            <a:ext cx="2834640" cy="7132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Accountability • skills • decision rights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89120" y="4937759"/>
            <a:ext cx="3154680" cy="36576"/>
          </a:xfrm>
          <a:prstGeom prst="rect">
            <a:avLst/>
          </a:prstGeom>
          <a:solidFill>
            <a:srgbClr val="C64A4A"/>
          </a:solidFill>
          <a:ln>
            <a:solidFill>
              <a:srgbClr val="C64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8183880" y="3520439"/>
            <a:ext cx="438912" cy="438912"/>
          </a:xfrm>
          <a:prstGeom prst="roundRect">
            <a:avLst/>
          </a:prstGeom>
          <a:solidFill>
            <a:srgbClr val="182C43"/>
          </a:solidFill>
          <a:ln>
            <a:solidFill>
              <a:srgbClr val="182C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238744" y="3538727"/>
            <a:ext cx="329184" cy="402336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400" b="1" i="0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50808" y="3538727"/>
            <a:ext cx="283464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INTELLIGENCE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750808" y="3995927"/>
            <a:ext cx="2834640" cy="7132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Cost data • exceptions • forecasts • controls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183880" y="4937759"/>
            <a:ext cx="3154680" cy="36576"/>
          </a:xfrm>
          <a:prstGeom prst="rect">
            <a:avLst/>
          </a:prstGeom>
          <a:solidFill>
            <a:srgbClr val="182C43"/>
          </a:solidFill>
          <a:ln>
            <a:solidFill>
              <a:srgbClr val="182C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731520" y="5669280"/>
            <a:ext cx="10698480" cy="502920"/>
          </a:xfrm>
          <a:prstGeom prst="roundRect">
            <a:avLst/>
          </a:prstGeom>
          <a:solidFill>
            <a:srgbClr val="0F1D30"/>
          </a:solidFill>
          <a:ln>
            <a:solidFill>
              <a:srgbClr val="0F1D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14400" y="5742432"/>
            <a:ext cx="1033272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400"/>
              </a:spcAft>
              <a:defRPr sz="1500" b="1" i="0">
                <a:solidFill>
                  <a:srgbClr val="FFFFFF"/>
                </a:solidFill>
                <a:latin typeface="Aptos"/>
              </a:defRPr>
            </a:pPr>
            <a:r>
              <a:t>Every initiative needs a baseline, quantified target, accountable owner, due date and benefit validation.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6547104"/>
            <a:ext cx="9601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900" b="1" i="0">
                <a:solidFill>
                  <a:srgbClr val="677786"/>
                </a:solidFill>
                <a:latin typeface="Aptos"/>
              </a:defRPr>
            </a:pPr>
            <a:r>
              <a:t>PROFIT TRANSFORMATION  |  DIAGNOSTIC &amp; ACTION FRAMEWORK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064240" y="651967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400"/>
              </a:spcAft>
              <a:defRPr sz="1000" b="1" i="0">
                <a:solidFill>
                  <a:srgbClr val="677786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37744"/>
            <a:ext cx="111556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000" b="1" i="0">
                <a:solidFill>
                  <a:srgbClr val="00A0A0"/>
                </a:solidFill>
                <a:latin typeface="Aptos"/>
              </a:defRPr>
            </a:pPr>
            <a:r>
              <a:t>11  |  BENEFIT BRIDGE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2800" b="1" i="0">
                <a:solidFill>
                  <a:srgbClr val="0F1D30"/>
                </a:solidFill>
                <a:latin typeface="Aptos"/>
              </a:defRPr>
            </a:pPr>
            <a:r>
              <a:t>Illustrative case: improving operating margin from 2.0% to 4.3%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88720"/>
            <a:ext cx="1051560" cy="50292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27432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200" b="1" i="0">
                <a:solidFill>
                  <a:srgbClr val="00A0A0"/>
                </a:solidFill>
                <a:latin typeface="Aptos"/>
              </a:defRPr>
            </a:pPr>
            <a:r>
              <a:t>STARTING POINT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810512"/>
            <a:ext cx="2377440" cy="1188720"/>
          </a:xfrm>
          <a:prstGeom prst="roundRect">
            <a:avLst/>
          </a:prstGeom>
          <a:solidFill>
            <a:srgbClr val="0F1D30"/>
          </a:solidFill>
          <a:ln>
            <a:solidFill>
              <a:srgbClr val="0F1D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938528"/>
            <a:ext cx="20116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400"/>
              </a:spcAft>
              <a:defRPr sz="1700" b="1" i="0">
                <a:solidFill>
                  <a:srgbClr val="FFFFFF"/>
                </a:solidFill>
                <a:latin typeface="Aptos"/>
              </a:defRPr>
            </a:pPr>
            <a:r>
              <a:t>₹100 cr revenue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331720"/>
            <a:ext cx="20116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400"/>
              </a:spcAft>
              <a:defRPr sz="1300" b="0" i="0">
                <a:solidFill>
                  <a:srgbClr val="FFFFFF"/>
                </a:solidFill>
                <a:latin typeface="Aptos"/>
              </a:defRPr>
            </a:pPr>
            <a:r>
              <a:t>₹2.0 cr operating profit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200400" y="2423160"/>
            <a:ext cx="457200" cy="0"/>
          </a:xfrm>
          <a:prstGeom prst="line">
            <a:avLst/>
          </a:prstGeom>
          <a:ln w="25400">
            <a:solidFill>
              <a:srgbClr val="00A0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794760" y="1463040"/>
            <a:ext cx="2468880" cy="841248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794760" y="1463040"/>
            <a:ext cx="82296" cy="841248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995928" y="1591056"/>
            <a:ext cx="213969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1" i="0">
                <a:solidFill>
                  <a:srgbClr val="0F1D30"/>
                </a:solidFill>
                <a:latin typeface="Aptos"/>
              </a:defRPr>
            </a:pPr>
            <a:r>
              <a:t>Pricing / discount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95928" y="2048256"/>
            <a:ext cx="2121408" cy="1554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+ ₹0.60 cr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37960" y="1463040"/>
            <a:ext cx="2468880" cy="841248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537960" y="1463040"/>
            <a:ext cx="82296" cy="841248"/>
          </a:xfrm>
          <a:prstGeom prst="rect">
            <a:avLst/>
          </a:prstGeom>
          <a:solidFill>
            <a:srgbClr val="EF9743"/>
          </a:solidFill>
          <a:ln>
            <a:solidFill>
              <a:srgbClr val="EF97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739128" y="1591056"/>
            <a:ext cx="213969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1" i="0">
                <a:solidFill>
                  <a:srgbClr val="0F1D30"/>
                </a:solidFill>
                <a:latin typeface="Aptos"/>
              </a:defRPr>
            </a:pPr>
            <a:r>
              <a:t>Product / customer mix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39128" y="2048256"/>
            <a:ext cx="2121408" cy="1554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+ ₹0.40 cr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794760" y="2542032"/>
            <a:ext cx="2468880" cy="841248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3794760" y="2542032"/>
            <a:ext cx="82296" cy="841248"/>
          </a:xfrm>
          <a:prstGeom prst="rect">
            <a:avLst/>
          </a:prstGeom>
          <a:solidFill>
            <a:srgbClr val="269969"/>
          </a:solidFill>
          <a:ln>
            <a:solidFill>
              <a:srgbClr val="269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995928" y="2670048"/>
            <a:ext cx="213969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1" i="0">
                <a:solidFill>
                  <a:srgbClr val="0F1D30"/>
                </a:solidFill>
                <a:latin typeface="Aptos"/>
              </a:defRPr>
            </a:pPr>
            <a:r>
              <a:t>Procurement / yield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95928" y="3127248"/>
            <a:ext cx="2121408" cy="1554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+ ₹0.70 cr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37960" y="2542032"/>
            <a:ext cx="2468880" cy="841248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537960" y="2542032"/>
            <a:ext cx="82296" cy="841248"/>
          </a:xfrm>
          <a:prstGeom prst="rect">
            <a:avLst/>
          </a:prstGeom>
          <a:solidFill>
            <a:srgbClr val="57CBCA"/>
          </a:solidFill>
          <a:ln>
            <a:solidFill>
              <a:srgbClr val="57CB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739128" y="2670048"/>
            <a:ext cx="213969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1" i="0">
                <a:solidFill>
                  <a:srgbClr val="0F1D30"/>
                </a:solidFill>
                <a:latin typeface="Aptos"/>
              </a:defRPr>
            </a:pPr>
            <a:r>
              <a:t>Productivity / throughput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39128" y="3127248"/>
            <a:ext cx="2121408" cy="1554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+ ₹0.50 cr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794760" y="3621024"/>
            <a:ext cx="2468880" cy="841248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3794760" y="3621024"/>
            <a:ext cx="82296" cy="841248"/>
          </a:xfrm>
          <a:prstGeom prst="rect">
            <a:avLst/>
          </a:prstGeom>
          <a:solidFill>
            <a:srgbClr val="C64A4A"/>
          </a:solidFill>
          <a:ln>
            <a:solidFill>
              <a:srgbClr val="C64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3995928" y="3749039"/>
            <a:ext cx="213969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1" i="0">
                <a:solidFill>
                  <a:srgbClr val="0F1D30"/>
                </a:solidFill>
                <a:latin typeface="Aptos"/>
              </a:defRPr>
            </a:pPr>
            <a:r>
              <a:t>Logistics / energy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95928" y="4206240"/>
            <a:ext cx="2121408" cy="1554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+ ₹0.30 cr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537960" y="3621024"/>
            <a:ext cx="2468880" cy="841248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6537960" y="3621024"/>
            <a:ext cx="82296" cy="841248"/>
          </a:xfrm>
          <a:prstGeom prst="rect">
            <a:avLst/>
          </a:prstGeom>
          <a:solidFill>
            <a:srgbClr val="182C43"/>
          </a:solidFill>
          <a:ln>
            <a:solidFill>
              <a:srgbClr val="182C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739128" y="3749039"/>
            <a:ext cx="213969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1" i="0">
                <a:solidFill>
                  <a:srgbClr val="0F1D30"/>
                </a:solidFill>
                <a:latin typeface="Aptos"/>
              </a:defRPr>
            </a:pPr>
            <a:r>
              <a:t>Overhead simplification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39128" y="4206240"/>
            <a:ext cx="2121408" cy="1554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+ ₹0.30 cr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9235440" y="2468880"/>
            <a:ext cx="411480" cy="0"/>
          </a:xfrm>
          <a:prstGeom prst="line">
            <a:avLst/>
          </a:prstGeom>
          <a:ln w="25400">
            <a:solidFill>
              <a:srgbClr val="EF97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9738360" y="1783080"/>
            <a:ext cx="1828800" cy="1325880"/>
          </a:xfrm>
          <a:prstGeom prst="roundRect">
            <a:avLst/>
          </a:prstGeom>
          <a:solidFill>
            <a:srgbClr val="269969"/>
          </a:solidFill>
          <a:ln>
            <a:solidFill>
              <a:srgbClr val="269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857232" y="1920240"/>
            <a:ext cx="160020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4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NET CHANGE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857232" y="2258568"/>
            <a:ext cx="160020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400"/>
              </a:spcAft>
              <a:defRPr sz="2100" b="1" i="0">
                <a:solidFill>
                  <a:srgbClr val="FFFFFF"/>
                </a:solidFill>
                <a:latin typeface="Aptos"/>
              </a:defRPr>
            </a:pPr>
            <a:r>
              <a:t>+₹2.30 cr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857232" y="2697480"/>
            <a:ext cx="16002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400"/>
              </a:spcAft>
              <a:defRPr sz="1000" b="0" i="0">
                <a:solidFill>
                  <a:srgbClr val="FFFFFF"/>
                </a:solidFill>
                <a:latin typeface="Aptos"/>
              </a:defRPr>
            </a:pPr>
            <a:r>
              <a:t>after ₹0.50 cr cost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77240" y="5074920"/>
            <a:ext cx="10561320" cy="685800"/>
          </a:xfrm>
          <a:prstGeom prst="roundRect">
            <a:avLst/>
          </a:prstGeom>
          <a:solidFill>
            <a:srgbClr val="FFF0DD"/>
          </a:solidFill>
          <a:ln>
            <a:solidFill>
              <a:srgbClr val="FFF0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960120" y="5193792"/>
            <a:ext cx="10195560" cy="38404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spcAft>
                <a:spcPts val="400"/>
              </a:spcAft>
              <a:defRPr sz="1300" b="1" i="0">
                <a:solidFill>
                  <a:srgbClr val="0F1D30"/>
                </a:solidFill>
                <a:latin typeface="Aptos"/>
              </a:defRPr>
            </a:pPr>
            <a:r>
              <a:t>Illustration only: assumes additive, realized benefits; unchanged ₹100 cr revenue; no other offsets. Validate overlap, timing, recurring costs and feasibility.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920" y="6547104"/>
            <a:ext cx="9601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900" b="1" i="0">
                <a:solidFill>
                  <a:srgbClr val="677786"/>
                </a:solidFill>
                <a:latin typeface="Aptos"/>
              </a:defRPr>
            </a:pPr>
            <a:r>
              <a:t>PROFIT TRANSFORMATION  |  DIAGNOSTIC &amp; ACTION FRAMEWORK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064240" y="651967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400"/>
              </a:spcAft>
              <a:defRPr sz="1000" b="1" i="0">
                <a:solidFill>
                  <a:srgbClr val="677786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37744"/>
            <a:ext cx="111556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000" b="1" i="0">
                <a:solidFill>
                  <a:srgbClr val="00A0A0"/>
                </a:solidFill>
                <a:latin typeface="Aptos"/>
              </a:defRPr>
            </a:pPr>
            <a:r>
              <a:t>12  |  EXECUTION 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2800" b="1" i="0">
                <a:solidFill>
                  <a:srgbClr val="0F1D30"/>
                </a:solidFill>
                <a:latin typeface="Aptos"/>
              </a:defRPr>
            </a:pPr>
            <a:r>
              <a:t>A 90-day program establishes control and proves the first wave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88720"/>
            <a:ext cx="1051560" cy="50292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94360" y="1572768"/>
            <a:ext cx="2423160" cy="384048"/>
          </a:xfrm>
          <a:prstGeom prst="round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9224" y="1591056"/>
            <a:ext cx="2313432" cy="347472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DAYS 1–15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2103120"/>
            <a:ext cx="242316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94360" y="2103120"/>
            <a:ext cx="82296" cy="1920240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2231136"/>
            <a:ext cx="209397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DIAGNOSE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688336"/>
            <a:ext cx="2075688" cy="12344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Reconcile data</a:t>
            </a:r>
          </a:p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Profit bridge</a:t>
            </a:r>
          </a:p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Cash / risk triage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063240" y="3063240"/>
            <a:ext cx="292608" cy="0"/>
          </a:xfrm>
          <a:prstGeom prst="line">
            <a:avLst/>
          </a:prstGeom>
          <a:ln w="25400">
            <a:solidFill>
              <a:srgbClr val="0F1D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3447288" y="1572768"/>
            <a:ext cx="2423160" cy="384048"/>
          </a:xfrm>
          <a:prstGeom prst="roundRect">
            <a:avLst/>
          </a:prstGeom>
          <a:solidFill>
            <a:srgbClr val="EF9743"/>
          </a:solidFill>
          <a:ln>
            <a:solidFill>
              <a:srgbClr val="EF97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502152" y="1591056"/>
            <a:ext cx="2313432" cy="347472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DAYS 16–30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47288" y="2103120"/>
            <a:ext cx="242316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447288" y="2103120"/>
            <a:ext cx="82296" cy="1920240"/>
          </a:xfrm>
          <a:prstGeom prst="rect">
            <a:avLst/>
          </a:prstGeom>
          <a:solidFill>
            <a:srgbClr val="EF9743"/>
          </a:solidFill>
          <a:ln>
            <a:solidFill>
              <a:srgbClr val="EF97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648456" y="2231136"/>
            <a:ext cx="209397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DESIGN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48456" y="2688336"/>
            <a:ext cx="2075688" cy="12344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Rank opportunities</a:t>
            </a:r>
          </a:p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Validate business cases</a:t>
            </a:r>
          </a:p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Assign owners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916168" y="3063240"/>
            <a:ext cx="292608" cy="0"/>
          </a:xfrm>
          <a:prstGeom prst="line">
            <a:avLst/>
          </a:prstGeom>
          <a:ln w="25400">
            <a:solidFill>
              <a:srgbClr val="0F1D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6300216" y="1572768"/>
            <a:ext cx="2423160" cy="384048"/>
          </a:xfrm>
          <a:prstGeom prst="roundRect">
            <a:avLst/>
          </a:prstGeom>
          <a:solidFill>
            <a:srgbClr val="269969"/>
          </a:solidFill>
          <a:ln>
            <a:solidFill>
              <a:srgbClr val="269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355080" y="1591056"/>
            <a:ext cx="2313432" cy="347472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DAYS 31–60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0216" y="2103120"/>
            <a:ext cx="242316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300216" y="2103120"/>
            <a:ext cx="82296" cy="1920240"/>
          </a:xfrm>
          <a:prstGeom prst="rect">
            <a:avLst/>
          </a:prstGeom>
          <a:solidFill>
            <a:srgbClr val="269969"/>
          </a:solidFill>
          <a:ln>
            <a:solidFill>
              <a:srgbClr val="269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501384" y="2231136"/>
            <a:ext cx="209397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EXECUTE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01384" y="2688336"/>
            <a:ext cx="2075688" cy="12344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Pricing / sourcing</a:t>
            </a:r>
          </a:p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Collections / operations</a:t>
            </a:r>
          </a:p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Pilot changes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8769096" y="3063240"/>
            <a:ext cx="292608" cy="0"/>
          </a:xfrm>
          <a:prstGeom prst="line">
            <a:avLst/>
          </a:prstGeom>
          <a:ln w="25400">
            <a:solidFill>
              <a:srgbClr val="0F1D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9153144" y="1572768"/>
            <a:ext cx="2423160" cy="384048"/>
          </a:xfrm>
          <a:prstGeom prst="roundRect">
            <a:avLst/>
          </a:prstGeom>
          <a:solidFill>
            <a:srgbClr val="57CBCA"/>
          </a:solidFill>
          <a:ln>
            <a:solidFill>
              <a:srgbClr val="57CB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208008" y="1591056"/>
            <a:ext cx="2313432" cy="347472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200" b="1" i="0">
                <a:solidFill>
                  <a:srgbClr val="FFFFFF"/>
                </a:solidFill>
                <a:latin typeface="Aptos"/>
              </a:defRPr>
            </a:pPr>
            <a:r>
              <a:t>DAYS 61–90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153144" y="2103120"/>
            <a:ext cx="242316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9153144" y="2103120"/>
            <a:ext cx="82296" cy="1920240"/>
          </a:xfrm>
          <a:prstGeom prst="rect">
            <a:avLst/>
          </a:prstGeom>
          <a:solidFill>
            <a:srgbClr val="57CBCA"/>
          </a:solidFill>
          <a:ln>
            <a:solidFill>
              <a:srgbClr val="57CB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354312" y="2231136"/>
            <a:ext cx="209397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SCALE &amp; CONTROL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54312" y="2688336"/>
            <a:ext cx="2075688" cy="12344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Verify benefits</a:t>
            </a:r>
          </a:p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Standardize controls</a:t>
            </a:r>
          </a:p>
          <a:p>
            <a:pPr algn="l">
              <a:spcAft>
                <a:spcPts val="400"/>
              </a:spcAft>
              <a:defRPr sz="1500" b="0" i="0">
                <a:solidFill>
                  <a:srgbClr val="23303D"/>
                </a:solidFill>
                <a:latin typeface="Aptos"/>
              </a:defRPr>
            </a:pPr>
            <a:r>
              <a:t>Refresh forecast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" y="4709160"/>
            <a:ext cx="51206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200" b="1" i="0">
                <a:solidFill>
                  <a:srgbClr val="00A0A0"/>
                </a:solidFill>
                <a:latin typeface="Aptos"/>
              </a:defRPr>
            </a:pPr>
            <a:r>
              <a:t>GOVERNANCE RHYTHM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1520" y="5074920"/>
            <a:ext cx="4937760" cy="960120"/>
          </a:xfrm>
          <a:prstGeom prst="rect">
            <a:avLst/>
          </a:prstGeom>
          <a:noFill/>
        </p:spPr>
        <p:txBody>
          <a:bodyPr wrap="square" lIns="73152" tIns="36576" rIns="36576" bIns="18288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23303D"/>
                </a:solidFill>
                <a:latin typeface="Aptos"/>
              </a:defRPr>
            </a:pPr>
            <a:r>
              <a:t>•  Weekly initiative review and obstacle removal</a:t>
            </a:r>
          </a:p>
          <a:p>
            <a:pPr>
              <a:spcAft>
                <a:spcPts val="500"/>
              </a:spcAft>
              <a:defRPr sz="1400">
                <a:solidFill>
                  <a:srgbClr val="23303D"/>
                </a:solidFill>
                <a:latin typeface="Aptos"/>
              </a:defRPr>
            </a:pPr>
            <a:r>
              <a:t>•  Monthly financial reconciliation of benefits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17920" y="4709160"/>
            <a:ext cx="502920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200" b="1" i="0">
                <a:solidFill>
                  <a:srgbClr val="EF9743"/>
                </a:solidFill>
                <a:latin typeface="Aptos"/>
              </a:defRPr>
            </a:pPr>
            <a:r>
              <a:t>GUARDRAILS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217920" y="5074920"/>
            <a:ext cx="5029200" cy="960120"/>
          </a:xfrm>
          <a:prstGeom prst="rect">
            <a:avLst/>
          </a:prstGeom>
          <a:noFill/>
        </p:spPr>
        <p:txBody>
          <a:bodyPr wrap="square" lIns="73152" tIns="36576" rIns="36576" bIns="18288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23303D"/>
                </a:solidFill>
                <a:latin typeface="Aptos"/>
              </a:defRPr>
            </a:pPr>
            <a:r>
              <a:t>•  Protect safety, compliance, quality and customers</a:t>
            </a:r>
          </a:p>
          <a:p>
            <a:pPr>
              <a:spcAft>
                <a:spcPts val="500"/>
              </a:spcAft>
              <a:defRPr sz="1400">
                <a:solidFill>
                  <a:srgbClr val="23303D"/>
                </a:solidFill>
                <a:latin typeface="Aptos"/>
              </a:defRPr>
            </a:pPr>
            <a:r>
              <a:t>•  Do not count forecast savings as realized savings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6547104"/>
            <a:ext cx="9601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900" b="1" i="0">
                <a:solidFill>
                  <a:srgbClr val="677786"/>
                </a:solidFill>
                <a:latin typeface="Aptos"/>
              </a:defRPr>
            </a:pPr>
            <a:r>
              <a:t>PROFIT TRANSFORMATION  |  DIAGNOSTIC &amp; ACTION FRAMEWORK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064240" y="651967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400"/>
              </a:spcAft>
              <a:defRPr sz="1000" b="1" i="0">
                <a:solidFill>
                  <a:srgbClr val="677786"/>
                </a:solidFill>
                <a:latin typeface="Aptos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37744"/>
            <a:ext cx="111556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000" b="1" i="0">
                <a:solidFill>
                  <a:srgbClr val="00A0A0"/>
                </a:solidFill>
                <a:latin typeface="Aptos"/>
              </a:defRPr>
            </a:pPr>
            <a:r>
              <a:t>13  |  PERFORMANCE CONTROL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530352"/>
            <a:ext cx="11155680" cy="56692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2800" b="1" i="0">
                <a:solidFill>
                  <a:srgbClr val="0F1D30"/>
                </a:solidFill>
                <a:latin typeface="Aptos"/>
              </a:defRPr>
            </a:pPr>
            <a:r>
              <a:t>The CEO dashboard must connect financial outcomes to operating drivers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88720"/>
            <a:ext cx="1051560" cy="50292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1508760"/>
            <a:ext cx="50749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508760"/>
            <a:ext cx="82296" cy="1051560"/>
          </a:xfrm>
          <a:prstGeom prst="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86968" y="1636776"/>
            <a:ext cx="474573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COMMERCIAL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2093976"/>
            <a:ext cx="4727448" cy="36575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Realized price • volume • mix • retention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508760"/>
            <a:ext cx="50749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63640" y="1508760"/>
            <a:ext cx="82296" cy="1051560"/>
          </a:xfrm>
          <a:prstGeom prst="rect">
            <a:avLst/>
          </a:prstGeom>
          <a:solidFill>
            <a:srgbClr val="EF9743"/>
          </a:solidFill>
          <a:ln>
            <a:solidFill>
              <a:srgbClr val="EF97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64807" y="1636776"/>
            <a:ext cx="474573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PROFIT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64807" y="2093976"/>
            <a:ext cx="4727448" cy="36575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Gross margin • contribution • EBITDA / EBIT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2880360"/>
            <a:ext cx="50749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85800" y="2880360"/>
            <a:ext cx="82296" cy="1051560"/>
          </a:xfrm>
          <a:prstGeom prst="rect">
            <a:avLst/>
          </a:prstGeom>
          <a:solidFill>
            <a:srgbClr val="269969"/>
          </a:solidFill>
          <a:ln>
            <a:solidFill>
              <a:srgbClr val="2699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86968" y="3008376"/>
            <a:ext cx="474573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OPERATIONS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6968" y="3465576"/>
            <a:ext cx="4727448" cy="36575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Yield • uptime • throughput • OTIF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2880360"/>
            <a:ext cx="50749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63640" y="2880360"/>
            <a:ext cx="82296" cy="1051560"/>
          </a:xfrm>
          <a:prstGeom prst="rect">
            <a:avLst/>
          </a:prstGeom>
          <a:solidFill>
            <a:srgbClr val="57CBCA"/>
          </a:solidFill>
          <a:ln>
            <a:solidFill>
              <a:srgbClr val="57CB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64807" y="3008376"/>
            <a:ext cx="474573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CASH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64807" y="3465576"/>
            <a:ext cx="4727448" cy="36575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Receivable days • inventory days • operating cash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251960"/>
            <a:ext cx="50749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85800" y="4251960"/>
            <a:ext cx="82296" cy="1051560"/>
          </a:xfrm>
          <a:prstGeom prst="rect">
            <a:avLst/>
          </a:prstGeom>
          <a:solidFill>
            <a:srgbClr val="C64A4A"/>
          </a:solidFill>
          <a:ln>
            <a:solidFill>
              <a:srgbClr val="C64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86968" y="4379976"/>
            <a:ext cx="474573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CAPITAL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6968" y="4837176"/>
            <a:ext cx="4727448" cy="36575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ROCE • asset utilization • capex payback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63640" y="4251960"/>
            <a:ext cx="507492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C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263640" y="4251960"/>
            <a:ext cx="82296" cy="1051560"/>
          </a:xfrm>
          <a:prstGeom prst="rect">
            <a:avLst/>
          </a:prstGeom>
          <a:solidFill>
            <a:srgbClr val="182C43"/>
          </a:solidFill>
          <a:ln>
            <a:solidFill>
              <a:srgbClr val="182C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64807" y="4379976"/>
            <a:ext cx="4745736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0F1D30"/>
                </a:solidFill>
                <a:latin typeface="Aptos"/>
              </a:defRPr>
            </a:pPr>
            <a:r>
              <a:t>EXECUTION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64807" y="4837176"/>
            <a:ext cx="4727448" cy="365759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400" b="0" i="0">
                <a:solidFill>
                  <a:srgbClr val="23303D"/>
                </a:solidFill>
                <a:latin typeface="Aptos"/>
              </a:defRPr>
            </a:pPr>
            <a:r>
              <a:t>Benefits realized vs plan • overdue actions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" y="5806440"/>
            <a:ext cx="1051560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spcAft>
                <a:spcPts val="400"/>
              </a:spcAft>
              <a:defRPr sz="1500" b="1" i="0">
                <a:solidFill>
                  <a:srgbClr val="0F1D30"/>
                </a:solidFill>
                <a:latin typeface="Aptos"/>
              </a:defRPr>
            </a:pPr>
            <a:r>
              <a:t>Cadence: daily for critical operations / cash exceptions • weekly for initiatives • monthly for P&amp;L and capital outcomes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" y="6547104"/>
            <a:ext cx="9601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900" b="1" i="0">
                <a:solidFill>
                  <a:srgbClr val="677786"/>
                </a:solidFill>
                <a:latin typeface="Aptos"/>
              </a:defRPr>
            </a:pPr>
            <a:r>
              <a:t>PROFIT TRANSFORMATION  |  DIAGNOSTIC &amp; ACTION FRAMEWORK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064240" y="651967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400"/>
              </a:spcAft>
              <a:defRPr sz="1000" b="1" i="0">
                <a:solidFill>
                  <a:srgbClr val="677786"/>
                </a:solidFill>
                <a:latin typeface="Aptos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D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F9743"/>
          </a:solidFill>
          <a:ln>
            <a:solidFill>
              <a:srgbClr val="EF97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51560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200" b="1" i="0">
                <a:solidFill>
                  <a:srgbClr val="57CBCA"/>
                </a:solidFill>
                <a:latin typeface="Aptos"/>
              </a:defRPr>
            </a:pPr>
            <a:r>
              <a:t>THE MANAGEMENT IMPERATIVE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241280" cy="10972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3400" b="1" i="0">
                <a:solidFill>
                  <a:srgbClr val="FFFFFF"/>
                </a:solidFill>
                <a:latin typeface="Aptos"/>
              </a:defRPr>
            </a:pPr>
            <a:r>
              <a:t>Don't cut blindly.</a:t>
            </a:r>
          </a:p>
          <a:p>
            <a:pPr algn="l">
              <a:spcAft>
                <a:spcPts val="400"/>
              </a:spcAft>
              <a:defRPr sz="3400" b="1" i="0">
                <a:solidFill>
                  <a:srgbClr val="FFFFFF"/>
                </a:solidFill>
                <a:latin typeface="Aptos"/>
              </a:defRPr>
            </a:pPr>
            <a:r>
              <a:t>Diagnose precisely.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880360"/>
            <a:ext cx="987552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2000" b="0" i="0">
                <a:solidFill>
                  <a:srgbClr val="DCE6EF"/>
                </a:solidFill>
                <a:latin typeface="Aptos"/>
              </a:defRPr>
            </a:pPr>
            <a:r>
              <a:t>Find the few root causes that explain most of the profit gap—and fix them with quantified, accountable action.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4069080"/>
            <a:ext cx="411480" cy="310896"/>
          </a:xfrm>
          <a:prstGeom prst="round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77824" y="4087368"/>
            <a:ext cx="301752" cy="274320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000" b="1" i="0">
                <a:solidFill>
                  <a:srgbClr val="FFFFFF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059936"/>
            <a:ext cx="713232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FFFFFF"/>
                </a:solidFill>
                <a:latin typeface="Aptos"/>
              </a:defRPr>
            </a:pPr>
            <a:r>
              <a:t>Understand the economics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4507992"/>
            <a:ext cx="411480" cy="310896"/>
          </a:xfrm>
          <a:prstGeom prst="round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77824" y="4526279"/>
            <a:ext cx="301752" cy="274320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000" b="1" i="0">
                <a:solidFill>
                  <a:srgbClr val="FFFFFF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4498848"/>
            <a:ext cx="713232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FFFFFF"/>
                </a:solidFill>
                <a:latin typeface="Aptos"/>
              </a:defRPr>
            </a:pPr>
            <a:r>
              <a:t>Test root causes with evidence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4946904"/>
            <a:ext cx="411480" cy="310896"/>
          </a:xfrm>
          <a:prstGeom prst="roundRect">
            <a:avLst/>
          </a:prstGeom>
          <a:solidFill>
            <a:srgbClr val="00A0A0"/>
          </a:solidFill>
          <a:ln>
            <a:solidFill>
              <a:srgbClr val="0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77824" y="4965192"/>
            <a:ext cx="301752" cy="274320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000" b="1" i="0">
                <a:solidFill>
                  <a:srgbClr val="FFFFFF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4937760"/>
            <a:ext cx="713232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FFFFFF"/>
                </a:solidFill>
                <a:latin typeface="Aptos"/>
              </a:defRPr>
            </a:pPr>
            <a:r>
              <a:t>Prioritize value and feasibility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5385816"/>
            <a:ext cx="411480" cy="310896"/>
          </a:xfrm>
          <a:prstGeom prst="roundRect">
            <a:avLst/>
          </a:prstGeom>
          <a:solidFill>
            <a:srgbClr val="EF9743"/>
          </a:solidFill>
          <a:ln>
            <a:solidFill>
              <a:srgbClr val="EF97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77824" y="5404104"/>
            <a:ext cx="301752" cy="274320"/>
          </a:xfrm>
          <a:prstGeom prst="rect">
            <a:avLst/>
          </a:prstGeom>
          <a:noFill/>
        </p:spPr>
        <p:txBody>
          <a:bodyPr wrap="square" lIns="9144" tIns="9144" rIns="9144" bIns="9144" anchor="ctr">
            <a:spAutoFit/>
          </a:bodyPr>
          <a:lstStyle/>
          <a:p>
            <a:pPr algn="ctr">
              <a:spcAft>
                <a:spcPts val="400"/>
              </a:spcAft>
              <a:defRPr sz="1000" b="1" i="0">
                <a:solidFill>
                  <a:srgbClr val="FFFFFF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5376672"/>
            <a:ext cx="7132320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600" b="1" i="0">
                <a:solidFill>
                  <a:srgbClr val="FFFFFF"/>
                </a:solidFill>
                <a:latin typeface="Aptos"/>
              </a:defRPr>
            </a:pPr>
            <a:r>
              <a:t>Track cash, profit and capital returns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6172200"/>
            <a:ext cx="1005840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1200" b="1" i="0">
                <a:solidFill>
                  <a:srgbClr val="57CBCA"/>
                </a:solidFill>
                <a:latin typeface="Aptos"/>
              </a:defRPr>
            </a:pPr>
            <a:r>
              <a:t>Profit transformation is a management system—not a one-off cost-cutting exercise.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547104"/>
            <a:ext cx="9601200" cy="16459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spcAft>
                <a:spcPts val="400"/>
              </a:spcAft>
              <a:defRPr sz="900" b="1" i="0">
                <a:solidFill>
                  <a:srgbClr val="BECAD6"/>
                </a:solidFill>
                <a:latin typeface="Aptos"/>
              </a:defRPr>
            </a:pPr>
            <a:r>
              <a:t>PROFIT TRANSFORMATION  |  DIAGNOSTIC &amp; ACTION FRAMEWORK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519672"/>
            <a:ext cx="59436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spcAft>
                <a:spcPts val="400"/>
              </a:spcAft>
              <a:defRPr sz="1000" b="1" i="0">
                <a:solidFill>
                  <a:srgbClr val="BECAD6"/>
                </a:solidFill>
                <a:latin typeface="Aptos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Sachin Alawani</cp:lastModifiedBy>
  <cp:revision>2</cp:revision>
  <dcterms:created xsi:type="dcterms:W3CDTF">2013-01-27T09:14:16Z</dcterms:created>
  <dcterms:modified xsi:type="dcterms:W3CDTF">2026-10-29T19:58:33Z</dcterms:modified>
  <cp:category/>
</cp:coreProperties>
</file>